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66" r:id="rId2"/>
    <p:sldId id="267" r:id="rId3"/>
    <p:sldId id="285" r:id="rId4"/>
    <p:sldId id="290" r:id="rId5"/>
    <p:sldId id="299" r:id="rId6"/>
    <p:sldId id="283" r:id="rId7"/>
    <p:sldId id="300" r:id="rId8"/>
    <p:sldId id="301" r:id="rId9"/>
    <p:sldId id="302" r:id="rId10"/>
    <p:sldId id="311" r:id="rId11"/>
    <p:sldId id="313" r:id="rId12"/>
    <p:sldId id="279" r:id="rId13"/>
    <p:sldId id="305" r:id="rId14"/>
    <p:sldId id="308" r:id="rId15"/>
    <p:sldId id="309" r:id="rId16"/>
    <p:sldId id="307" r:id="rId17"/>
    <p:sldId id="277" r:id="rId18"/>
    <p:sldId id="312" r:id="rId19"/>
    <p:sldId id="274" r:id="rId20"/>
    <p:sldId id="271" r:id="rId21"/>
    <p:sldId id="310" r:id="rId22"/>
    <p:sldId id="278" r:id="rId23"/>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orient="horz" pos="1296">
          <p15:clr>
            <a:srgbClr val="A4A3A4"/>
          </p15:clr>
        </p15:guide>
        <p15:guide id="3" orient="horz" pos="298">
          <p15:clr>
            <a:srgbClr val="A4A3A4"/>
          </p15:clr>
        </p15:guide>
        <p15:guide id="4" orient="horz" pos="79">
          <p15:clr>
            <a:srgbClr val="A4A3A4"/>
          </p15:clr>
        </p15:guide>
        <p15:guide id="5" orient="horz" pos="299">
          <p15:clr>
            <a:srgbClr val="A4A3A4"/>
          </p15:clr>
        </p15:guide>
        <p15:guide id="6" orient="horz" pos="294">
          <p15:clr>
            <a:srgbClr val="A4A3A4"/>
          </p15:clr>
        </p15:guide>
        <p15:guide id="7" pos="2880">
          <p15:clr>
            <a:srgbClr val="A4A3A4"/>
          </p15:clr>
        </p15:guide>
        <p15:guide id="8" pos="53">
          <p15:clr>
            <a:srgbClr val="A4A3A4"/>
          </p15:clr>
        </p15:guide>
        <p15:guide id="9" pos="83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9B7"/>
    <a:srgbClr val="FFEFE1"/>
    <a:srgbClr val="D5742B"/>
    <a:srgbClr val="FF0000"/>
    <a:srgbClr val="CF64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434" autoAdjust="0"/>
    <p:restoredTop sz="94660"/>
  </p:normalViewPr>
  <p:slideViewPr>
    <p:cSldViewPr>
      <p:cViewPr varScale="1">
        <p:scale>
          <a:sx n="58" d="100"/>
          <a:sy n="58" d="100"/>
        </p:scale>
        <p:origin x="1670" y="58"/>
      </p:cViewPr>
      <p:guideLst>
        <p:guide orient="horz" pos="2160"/>
        <p:guide orient="horz" pos="1296"/>
        <p:guide orient="horz" pos="298"/>
        <p:guide orient="horz" pos="79"/>
        <p:guide orient="horz" pos="299"/>
        <p:guide orient="horz" pos="294"/>
        <p:guide pos="2880"/>
        <p:guide pos="53"/>
        <p:guide pos="83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8F7BD8-78F6-4056-9580-9E3CEAB0DA7D}"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89542EA2-F183-47FB-8933-DAC68836EF73}">
      <dgm:prSet phldrT="[Text]" custT="1"/>
      <dgm:spPr/>
      <dgm:t>
        <a:bodyPr/>
        <a:lstStyle/>
        <a:p>
          <a:endParaRPr lang="en-US" sz="1800" dirty="0"/>
        </a:p>
        <a:p>
          <a:r>
            <a:rPr lang="en-US" sz="1800" dirty="0"/>
            <a:t>Oversight</a:t>
          </a:r>
        </a:p>
      </dgm:t>
    </dgm:pt>
    <dgm:pt modelId="{F9D0F6D9-9A51-40A7-AF9A-8B3A924E449E}" type="parTrans" cxnId="{F0DABFB1-F89C-446A-A038-70D42FF9B28A}">
      <dgm:prSet/>
      <dgm:spPr/>
      <dgm:t>
        <a:bodyPr/>
        <a:lstStyle/>
        <a:p>
          <a:endParaRPr lang="en-US"/>
        </a:p>
      </dgm:t>
    </dgm:pt>
    <dgm:pt modelId="{C78DDEB6-72F6-443C-9576-E79BCC4CE621}" type="sibTrans" cxnId="{F0DABFB1-F89C-446A-A038-70D42FF9B28A}">
      <dgm:prSet/>
      <dgm:spPr/>
      <dgm:t>
        <a:bodyPr/>
        <a:lstStyle/>
        <a:p>
          <a:endParaRPr lang="en-US"/>
        </a:p>
      </dgm:t>
    </dgm:pt>
    <dgm:pt modelId="{5D547482-9840-4F5C-A886-F868198D1D7F}">
      <dgm:prSet phldrT="[Text]"/>
      <dgm:spPr/>
      <dgm:t>
        <a:bodyPr/>
        <a:lstStyle/>
        <a:p>
          <a:r>
            <a:rPr lang="en-US" dirty="0"/>
            <a:t>IITA Board of Trustees</a:t>
          </a:r>
        </a:p>
      </dgm:t>
    </dgm:pt>
    <dgm:pt modelId="{C5FF2D25-B7F9-4A7D-BFB9-FCA97F5C62C5}" type="parTrans" cxnId="{F8FCC8D7-EBFA-45F1-94A5-9C00EC35ADF4}">
      <dgm:prSet/>
      <dgm:spPr/>
      <dgm:t>
        <a:bodyPr/>
        <a:lstStyle/>
        <a:p>
          <a:endParaRPr lang="en-US"/>
        </a:p>
      </dgm:t>
    </dgm:pt>
    <dgm:pt modelId="{31D18E51-3C70-4148-B184-D65AD041B380}" type="sibTrans" cxnId="{F8FCC8D7-EBFA-45F1-94A5-9C00EC35ADF4}">
      <dgm:prSet/>
      <dgm:spPr/>
      <dgm:t>
        <a:bodyPr/>
        <a:lstStyle/>
        <a:p>
          <a:endParaRPr lang="en-US"/>
        </a:p>
      </dgm:t>
    </dgm:pt>
    <dgm:pt modelId="{72B85136-DEFA-4FD6-B4F2-9A02C6CF9D2E}">
      <dgm:prSet phldrT="[Text]" custT="1"/>
      <dgm:spPr/>
      <dgm:t>
        <a:bodyPr/>
        <a:lstStyle/>
        <a:p>
          <a:r>
            <a:rPr lang="en-US" sz="1600" b="1" dirty="0">
              <a:solidFill>
                <a:srgbClr val="7030A0"/>
              </a:solidFill>
            </a:rPr>
            <a:t>Institute wide Risk Management</a:t>
          </a:r>
        </a:p>
      </dgm:t>
    </dgm:pt>
    <dgm:pt modelId="{BE83DC46-6D7C-4186-A55F-F5967F34CF20}" type="parTrans" cxnId="{11FD90EA-1187-47C0-BFE2-5E1BAEB758AD}">
      <dgm:prSet/>
      <dgm:spPr/>
      <dgm:t>
        <a:bodyPr/>
        <a:lstStyle/>
        <a:p>
          <a:endParaRPr lang="en-US"/>
        </a:p>
      </dgm:t>
    </dgm:pt>
    <dgm:pt modelId="{0AF5CB2F-1900-45B3-9F8D-55C20113D72E}" type="sibTrans" cxnId="{11FD90EA-1187-47C0-BFE2-5E1BAEB758AD}">
      <dgm:prSet/>
      <dgm:spPr/>
      <dgm:t>
        <a:bodyPr/>
        <a:lstStyle/>
        <a:p>
          <a:endParaRPr lang="en-US"/>
        </a:p>
      </dgm:t>
    </dgm:pt>
    <dgm:pt modelId="{4A860F45-9656-4358-A252-45B6FF9CEFEC}">
      <dgm:prSet phldrT="[Text]"/>
      <dgm:spPr/>
      <dgm:t>
        <a:bodyPr/>
        <a:lstStyle/>
        <a:p>
          <a:r>
            <a:rPr lang="en-US" dirty="0"/>
            <a:t>Management team</a:t>
          </a:r>
        </a:p>
      </dgm:t>
    </dgm:pt>
    <dgm:pt modelId="{B6C63227-544C-48AB-95B5-CD4D7B3537B2}" type="parTrans" cxnId="{B19B7405-E4B2-4421-B39B-EB4B55FABD5B}">
      <dgm:prSet/>
      <dgm:spPr/>
      <dgm:t>
        <a:bodyPr/>
        <a:lstStyle/>
        <a:p>
          <a:endParaRPr lang="en-US"/>
        </a:p>
      </dgm:t>
    </dgm:pt>
    <dgm:pt modelId="{DA4D1F99-864A-49EA-B77A-4ABCD4CC2CAC}" type="sibTrans" cxnId="{B19B7405-E4B2-4421-B39B-EB4B55FABD5B}">
      <dgm:prSet/>
      <dgm:spPr/>
      <dgm:t>
        <a:bodyPr/>
        <a:lstStyle/>
        <a:p>
          <a:endParaRPr lang="en-US"/>
        </a:p>
      </dgm:t>
    </dgm:pt>
    <dgm:pt modelId="{B6613255-E170-48F0-909A-1A773F48E790}">
      <dgm:prSet phldrT="[Text]" custT="1"/>
      <dgm:spPr>
        <a:solidFill>
          <a:schemeClr val="accent2">
            <a:lumMod val="75000"/>
          </a:schemeClr>
        </a:solidFill>
      </dgm:spPr>
      <dgm:t>
        <a:bodyPr/>
        <a:lstStyle/>
        <a:p>
          <a:r>
            <a:rPr lang="en-US" sz="1600" b="1" dirty="0">
              <a:solidFill>
                <a:schemeClr val="bg2">
                  <a:lumMod val="50000"/>
                </a:schemeClr>
              </a:solidFill>
            </a:rPr>
            <a:t>Identification of risk at micro level</a:t>
          </a:r>
        </a:p>
      </dgm:t>
    </dgm:pt>
    <dgm:pt modelId="{4E38FA91-469D-4CB1-9C8B-925544A35B7D}" type="parTrans" cxnId="{B601745F-E9B0-4F47-A669-2A47B46E3E47}">
      <dgm:prSet/>
      <dgm:spPr/>
      <dgm:t>
        <a:bodyPr/>
        <a:lstStyle/>
        <a:p>
          <a:endParaRPr lang="en-US"/>
        </a:p>
      </dgm:t>
    </dgm:pt>
    <dgm:pt modelId="{B46A8FF8-0D94-48F4-B744-01E0CCCF524B}" type="sibTrans" cxnId="{B601745F-E9B0-4F47-A669-2A47B46E3E47}">
      <dgm:prSet/>
      <dgm:spPr/>
      <dgm:t>
        <a:bodyPr/>
        <a:lstStyle/>
        <a:p>
          <a:endParaRPr lang="en-US"/>
        </a:p>
      </dgm:t>
    </dgm:pt>
    <dgm:pt modelId="{B71448F6-7367-404B-9E3D-1270F26E3AFD}">
      <dgm:prSet phldrT="[Text]"/>
      <dgm:spPr/>
      <dgm:t>
        <a:bodyPr/>
        <a:lstStyle/>
        <a:p>
          <a:r>
            <a:rPr lang="en-US" dirty="0"/>
            <a:t>Hub/ Station RMC</a:t>
          </a:r>
        </a:p>
      </dgm:t>
    </dgm:pt>
    <dgm:pt modelId="{4CEF2D11-5078-4B9E-85CA-9DA857D2A128}" type="parTrans" cxnId="{C67BF42B-376E-416E-AE7A-C3EAE1D89A02}">
      <dgm:prSet/>
      <dgm:spPr/>
      <dgm:t>
        <a:bodyPr/>
        <a:lstStyle/>
        <a:p>
          <a:endParaRPr lang="en-US"/>
        </a:p>
      </dgm:t>
    </dgm:pt>
    <dgm:pt modelId="{48C37F72-F8EE-4A8B-8E7B-E828F7BDD6FC}" type="sibTrans" cxnId="{C67BF42B-376E-416E-AE7A-C3EAE1D89A02}">
      <dgm:prSet/>
      <dgm:spPr/>
      <dgm:t>
        <a:bodyPr/>
        <a:lstStyle/>
        <a:p>
          <a:endParaRPr lang="en-US"/>
        </a:p>
      </dgm:t>
    </dgm:pt>
    <dgm:pt modelId="{8ABB03D5-F09B-4424-9B79-A20C47EB7D77}">
      <dgm:prSet custT="1"/>
      <dgm:spPr/>
      <dgm:t>
        <a:bodyPr/>
        <a:lstStyle/>
        <a:p>
          <a:r>
            <a:rPr lang="en-US" sz="1600" b="1" dirty="0">
              <a:solidFill>
                <a:srgbClr val="7030A0"/>
              </a:solidFill>
            </a:rPr>
            <a:t>Coordination, analysis and reporting</a:t>
          </a:r>
        </a:p>
      </dgm:t>
    </dgm:pt>
    <dgm:pt modelId="{5AD2D390-AD0F-4B79-BB45-8D8966626D26}" type="parTrans" cxnId="{053D8191-4992-4428-BC31-AAE6006E409A}">
      <dgm:prSet/>
      <dgm:spPr/>
      <dgm:t>
        <a:bodyPr/>
        <a:lstStyle/>
        <a:p>
          <a:endParaRPr lang="en-US"/>
        </a:p>
      </dgm:t>
    </dgm:pt>
    <dgm:pt modelId="{FCEC16CC-2D7E-4469-B91D-858EAF12FB07}" type="sibTrans" cxnId="{053D8191-4992-4428-BC31-AAE6006E409A}">
      <dgm:prSet/>
      <dgm:spPr/>
      <dgm:t>
        <a:bodyPr/>
        <a:lstStyle/>
        <a:p>
          <a:endParaRPr lang="en-US"/>
        </a:p>
      </dgm:t>
    </dgm:pt>
    <dgm:pt modelId="{02CF747B-22F1-4E3D-9DDD-FF03A8A74E2A}">
      <dgm:prSet/>
      <dgm:spPr/>
      <dgm:t>
        <a:bodyPr/>
        <a:lstStyle/>
        <a:p>
          <a:r>
            <a:rPr lang="en-US" dirty="0"/>
            <a:t>Risk Management Committee</a:t>
          </a:r>
        </a:p>
      </dgm:t>
    </dgm:pt>
    <dgm:pt modelId="{A9D37AE1-FB88-4D33-8BAA-655E6E6B49EE}" type="parTrans" cxnId="{ABCDEA73-0C2E-434C-8917-11EF19323453}">
      <dgm:prSet/>
      <dgm:spPr/>
      <dgm:t>
        <a:bodyPr/>
        <a:lstStyle/>
        <a:p>
          <a:endParaRPr lang="en-US"/>
        </a:p>
      </dgm:t>
    </dgm:pt>
    <dgm:pt modelId="{BA863CA0-795E-45E9-AD60-5973F804F882}" type="sibTrans" cxnId="{ABCDEA73-0C2E-434C-8917-11EF19323453}">
      <dgm:prSet/>
      <dgm:spPr/>
      <dgm:t>
        <a:bodyPr/>
        <a:lstStyle/>
        <a:p>
          <a:endParaRPr lang="en-US"/>
        </a:p>
      </dgm:t>
    </dgm:pt>
    <dgm:pt modelId="{7F8B8EA4-F4DB-41A2-AC4E-75069F8F9D94}" type="pres">
      <dgm:prSet presAssocID="{0F8F7BD8-78F6-4056-9580-9E3CEAB0DA7D}" presName="linearFlow" presStyleCnt="0">
        <dgm:presLayoutVars>
          <dgm:dir/>
          <dgm:animLvl val="lvl"/>
          <dgm:resizeHandles val="exact"/>
        </dgm:presLayoutVars>
      </dgm:prSet>
      <dgm:spPr/>
    </dgm:pt>
    <dgm:pt modelId="{D96EB4B6-FC92-4BBE-8841-72AF05B797D5}" type="pres">
      <dgm:prSet presAssocID="{89542EA2-F183-47FB-8933-DAC68836EF73}" presName="composite" presStyleCnt="0"/>
      <dgm:spPr/>
    </dgm:pt>
    <dgm:pt modelId="{463B2435-673D-4B96-BE54-1D4832F4CDF1}" type="pres">
      <dgm:prSet presAssocID="{89542EA2-F183-47FB-8933-DAC68836EF73}" presName="parentText" presStyleLbl="alignNode1" presStyleIdx="0" presStyleCnt="4" custScaleX="214559" custLinFactNeighborX="-20051" custLinFactNeighborY="-10939">
        <dgm:presLayoutVars>
          <dgm:chMax val="1"/>
          <dgm:bulletEnabled val="1"/>
        </dgm:presLayoutVars>
      </dgm:prSet>
      <dgm:spPr/>
    </dgm:pt>
    <dgm:pt modelId="{20DDABAA-F3D4-4958-9B64-296308478A61}" type="pres">
      <dgm:prSet presAssocID="{89542EA2-F183-47FB-8933-DAC68836EF73}" presName="descendantText" presStyleLbl="alignAcc1" presStyleIdx="0" presStyleCnt="4" custScaleX="91682" custLinFactNeighborX="17996" custLinFactNeighborY="-4931">
        <dgm:presLayoutVars>
          <dgm:bulletEnabled val="1"/>
        </dgm:presLayoutVars>
      </dgm:prSet>
      <dgm:spPr/>
    </dgm:pt>
    <dgm:pt modelId="{082308AD-9782-48B4-86A6-FB3EC719A42F}" type="pres">
      <dgm:prSet presAssocID="{C78DDEB6-72F6-443C-9576-E79BCC4CE621}" presName="sp" presStyleCnt="0"/>
      <dgm:spPr/>
    </dgm:pt>
    <dgm:pt modelId="{8023FDDB-C0C2-4156-8DFE-400F5FE9B916}" type="pres">
      <dgm:prSet presAssocID="{72B85136-DEFA-4FD6-B4F2-9A02C6CF9D2E}" presName="composite" presStyleCnt="0"/>
      <dgm:spPr/>
    </dgm:pt>
    <dgm:pt modelId="{20852715-B8BF-4FA3-822E-CDCE8AD87EF7}" type="pres">
      <dgm:prSet presAssocID="{72B85136-DEFA-4FD6-B4F2-9A02C6CF9D2E}" presName="parentText" presStyleLbl="alignNode1" presStyleIdx="1" presStyleCnt="4" custScaleX="213410">
        <dgm:presLayoutVars>
          <dgm:chMax val="1"/>
          <dgm:bulletEnabled val="1"/>
        </dgm:presLayoutVars>
      </dgm:prSet>
      <dgm:spPr/>
    </dgm:pt>
    <dgm:pt modelId="{625F6090-EC21-493B-83C4-D54E9ECA9AFE}" type="pres">
      <dgm:prSet presAssocID="{72B85136-DEFA-4FD6-B4F2-9A02C6CF9D2E}" presName="descendantText" presStyleLbl="alignAcc1" presStyleIdx="1" presStyleCnt="4" custScaleX="78569" custLinFactNeighborX="7661" custLinFactNeighborY="6507">
        <dgm:presLayoutVars>
          <dgm:bulletEnabled val="1"/>
        </dgm:presLayoutVars>
      </dgm:prSet>
      <dgm:spPr/>
    </dgm:pt>
    <dgm:pt modelId="{517BD5C2-4C65-4CDE-A3C0-671FB0409046}" type="pres">
      <dgm:prSet presAssocID="{0AF5CB2F-1900-45B3-9F8D-55C20113D72E}" presName="sp" presStyleCnt="0"/>
      <dgm:spPr/>
    </dgm:pt>
    <dgm:pt modelId="{2D73B6BC-4D84-4B48-B58F-B8DF3DC6B43C}" type="pres">
      <dgm:prSet presAssocID="{8ABB03D5-F09B-4424-9B79-A20C47EB7D77}" presName="composite" presStyleCnt="0"/>
      <dgm:spPr/>
    </dgm:pt>
    <dgm:pt modelId="{7EF6FC5F-86A3-4E25-B8DE-F31F1A02C616}" type="pres">
      <dgm:prSet presAssocID="{8ABB03D5-F09B-4424-9B79-A20C47EB7D77}" presName="parentText" presStyleLbl="alignNode1" presStyleIdx="2" presStyleCnt="4" custScaleX="200782" custScaleY="96173">
        <dgm:presLayoutVars>
          <dgm:chMax val="1"/>
          <dgm:bulletEnabled val="1"/>
        </dgm:presLayoutVars>
      </dgm:prSet>
      <dgm:spPr/>
    </dgm:pt>
    <dgm:pt modelId="{21C1F9BF-1C8A-4241-B019-DF2E553BB4FF}" type="pres">
      <dgm:prSet presAssocID="{8ABB03D5-F09B-4424-9B79-A20C47EB7D77}" presName="descendantText" presStyleLbl="alignAcc1" presStyleIdx="2" presStyleCnt="4" custScaleX="79711" custLinFactNeighborX="7950" custLinFactNeighborY="6049">
        <dgm:presLayoutVars>
          <dgm:bulletEnabled val="1"/>
        </dgm:presLayoutVars>
      </dgm:prSet>
      <dgm:spPr/>
    </dgm:pt>
    <dgm:pt modelId="{DE40FD05-E99C-4DF6-9D77-32900E726F89}" type="pres">
      <dgm:prSet presAssocID="{FCEC16CC-2D7E-4469-B91D-858EAF12FB07}" presName="sp" presStyleCnt="0"/>
      <dgm:spPr/>
    </dgm:pt>
    <dgm:pt modelId="{B4DD7B0B-F586-4BFA-9E32-95E3F49131FE}" type="pres">
      <dgm:prSet presAssocID="{B6613255-E170-48F0-909A-1A773F48E790}" presName="composite" presStyleCnt="0"/>
      <dgm:spPr/>
    </dgm:pt>
    <dgm:pt modelId="{EC5F7594-E93F-4DC4-8B3D-0EC450BCC492}" type="pres">
      <dgm:prSet presAssocID="{B6613255-E170-48F0-909A-1A773F48E790}" presName="parentText" presStyleLbl="alignNode1" presStyleIdx="3" presStyleCnt="4" custScaleX="219081" custScaleY="110252" custLinFactNeighborX="-7380" custLinFactNeighborY="7175">
        <dgm:presLayoutVars>
          <dgm:chMax val="1"/>
          <dgm:bulletEnabled val="1"/>
        </dgm:presLayoutVars>
      </dgm:prSet>
      <dgm:spPr/>
    </dgm:pt>
    <dgm:pt modelId="{1450CE37-2859-4377-8CE5-CEEBEB33BB3A}" type="pres">
      <dgm:prSet presAssocID="{B6613255-E170-48F0-909A-1A773F48E790}" presName="descendantText" presStyleLbl="alignAcc1" presStyleIdx="3" presStyleCnt="4" custScaleX="68326" custLinFactNeighborX="17991" custLinFactNeighborY="17110">
        <dgm:presLayoutVars>
          <dgm:bulletEnabled val="1"/>
        </dgm:presLayoutVars>
      </dgm:prSet>
      <dgm:spPr/>
    </dgm:pt>
  </dgm:ptLst>
  <dgm:cxnLst>
    <dgm:cxn modelId="{B19B7405-E4B2-4421-B39B-EB4B55FABD5B}" srcId="{72B85136-DEFA-4FD6-B4F2-9A02C6CF9D2E}" destId="{4A860F45-9656-4358-A252-45B6FF9CEFEC}" srcOrd="0" destOrd="0" parTransId="{B6C63227-544C-48AB-95B5-CD4D7B3537B2}" sibTransId="{DA4D1F99-864A-49EA-B77A-4ABCD4CC2CAC}"/>
    <dgm:cxn modelId="{3E70660B-620A-4CE2-9187-6037AECBBC90}" type="presOf" srcId="{5D547482-9840-4F5C-A886-F868198D1D7F}" destId="{20DDABAA-F3D4-4958-9B64-296308478A61}" srcOrd="0" destOrd="0" presId="urn:microsoft.com/office/officeart/2005/8/layout/chevron2"/>
    <dgm:cxn modelId="{4532601F-6090-4E51-9808-4AFD588DB081}" type="presOf" srcId="{0F8F7BD8-78F6-4056-9580-9E3CEAB0DA7D}" destId="{7F8B8EA4-F4DB-41A2-AC4E-75069F8F9D94}" srcOrd="0" destOrd="0" presId="urn:microsoft.com/office/officeart/2005/8/layout/chevron2"/>
    <dgm:cxn modelId="{C67BF42B-376E-416E-AE7A-C3EAE1D89A02}" srcId="{B6613255-E170-48F0-909A-1A773F48E790}" destId="{B71448F6-7367-404B-9E3D-1270F26E3AFD}" srcOrd="0" destOrd="0" parTransId="{4CEF2D11-5078-4B9E-85CA-9DA857D2A128}" sibTransId="{48C37F72-F8EE-4A8B-8E7B-E828F7BDD6FC}"/>
    <dgm:cxn modelId="{B601745F-E9B0-4F47-A669-2A47B46E3E47}" srcId="{0F8F7BD8-78F6-4056-9580-9E3CEAB0DA7D}" destId="{B6613255-E170-48F0-909A-1A773F48E790}" srcOrd="3" destOrd="0" parTransId="{4E38FA91-469D-4CB1-9C8B-925544A35B7D}" sibTransId="{B46A8FF8-0D94-48F4-B744-01E0CCCF524B}"/>
    <dgm:cxn modelId="{FBCDCC4C-07F1-4CEC-B669-F9BD2D7B1DDC}" type="presOf" srcId="{4A860F45-9656-4358-A252-45B6FF9CEFEC}" destId="{625F6090-EC21-493B-83C4-D54E9ECA9AFE}" srcOrd="0" destOrd="0" presId="urn:microsoft.com/office/officeart/2005/8/layout/chevron2"/>
    <dgm:cxn modelId="{A98BBB53-0D17-4740-AF44-CE455EE46C8B}" type="presOf" srcId="{02CF747B-22F1-4E3D-9DDD-FF03A8A74E2A}" destId="{21C1F9BF-1C8A-4241-B019-DF2E553BB4FF}" srcOrd="0" destOrd="0" presId="urn:microsoft.com/office/officeart/2005/8/layout/chevron2"/>
    <dgm:cxn modelId="{ABCDEA73-0C2E-434C-8917-11EF19323453}" srcId="{8ABB03D5-F09B-4424-9B79-A20C47EB7D77}" destId="{02CF747B-22F1-4E3D-9DDD-FF03A8A74E2A}" srcOrd="0" destOrd="0" parTransId="{A9D37AE1-FB88-4D33-8BAA-655E6E6B49EE}" sibTransId="{BA863CA0-795E-45E9-AD60-5973F804F882}"/>
    <dgm:cxn modelId="{85797987-DAF0-4C78-8268-B16E9430725A}" type="presOf" srcId="{8ABB03D5-F09B-4424-9B79-A20C47EB7D77}" destId="{7EF6FC5F-86A3-4E25-B8DE-F31F1A02C616}" srcOrd="0" destOrd="0" presId="urn:microsoft.com/office/officeart/2005/8/layout/chevron2"/>
    <dgm:cxn modelId="{053D8191-4992-4428-BC31-AAE6006E409A}" srcId="{0F8F7BD8-78F6-4056-9580-9E3CEAB0DA7D}" destId="{8ABB03D5-F09B-4424-9B79-A20C47EB7D77}" srcOrd="2" destOrd="0" parTransId="{5AD2D390-AD0F-4B79-BB45-8D8966626D26}" sibTransId="{FCEC16CC-2D7E-4469-B91D-858EAF12FB07}"/>
    <dgm:cxn modelId="{50AEE498-6ED5-4B42-AFAC-08207C58A5FC}" type="presOf" srcId="{B71448F6-7367-404B-9E3D-1270F26E3AFD}" destId="{1450CE37-2859-4377-8CE5-CEEBEB33BB3A}" srcOrd="0" destOrd="0" presId="urn:microsoft.com/office/officeart/2005/8/layout/chevron2"/>
    <dgm:cxn modelId="{F0DABFB1-F89C-446A-A038-70D42FF9B28A}" srcId="{0F8F7BD8-78F6-4056-9580-9E3CEAB0DA7D}" destId="{89542EA2-F183-47FB-8933-DAC68836EF73}" srcOrd="0" destOrd="0" parTransId="{F9D0F6D9-9A51-40A7-AF9A-8B3A924E449E}" sibTransId="{C78DDEB6-72F6-443C-9576-E79BCC4CE621}"/>
    <dgm:cxn modelId="{E630EEBA-38EB-49B9-8162-F66B9A4F47AF}" type="presOf" srcId="{B6613255-E170-48F0-909A-1A773F48E790}" destId="{EC5F7594-E93F-4DC4-8B3D-0EC450BCC492}" srcOrd="0" destOrd="0" presId="urn:microsoft.com/office/officeart/2005/8/layout/chevron2"/>
    <dgm:cxn modelId="{7C310FCF-ABD0-4BDB-B40B-06CB20D896E6}" type="presOf" srcId="{72B85136-DEFA-4FD6-B4F2-9A02C6CF9D2E}" destId="{20852715-B8BF-4FA3-822E-CDCE8AD87EF7}" srcOrd="0" destOrd="0" presId="urn:microsoft.com/office/officeart/2005/8/layout/chevron2"/>
    <dgm:cxn modelId="{F8FCC8D7-EBFA-45F1-94A5-9C00EC35ADF4}" srcId="{89542EA2-F183-47FB-8933-DAC68836EF73}" destId="{5D547482-9840-4F5C-A886-F868198D1D7F}" srcOrd="0" destOrd="0" parTransId="{C5FF2D25-B7F9-4A7D-BFB9-FCA97F5C62C5}" sibTransId="{31D18E51-3C70-4148-B184-D65AD041B380}"/>
    <dgm:cxn modelId="{4B547CE4-82DF-4EFF-987D-BDD9DB9C571C}" type="presOf" srcId="{89542EA2-F183-47FB-8933-DAC68836EF73}" destId="{463B2435-673D-4B96-BE54-1D4832F4CDF1}" srcOrd="0" destOrd="0" presId="urn:microsoft.com/office/officeart/2005/8/layout/chevron2"/>
    <dgm:cxn modelId="{11FD90EA-1187-47C0-BFE2-5E1BAEB758AD}" srcId="{0F8F7BD8-78F6-4056-9580-9E3CEAB0DA7D}" destId="{72B85136-DEFA-4FD6-B4F2-9A02C6CF9D2E}" srcOrd="1" destOrd="0" parTransId="{BE83DC46-6D7C-4186-A55F-F5967F34CF20}" sibTransId="{0AF5CB2F-1900-45B3-9F8D-55C20113D72E}"/>
    <dgm:cxn modelId="{F5A57489-3F2A-4DA3-BF5E-2FF5A35FAEE2}" type="presParOf" srcId="{7F8B8EA4-F4DB-41A2-AC4E-75069F8F9D94}" destId="{D96EB4B6-FC92-4BBE-8841-72AF05B797D5}" srcOrd="0" destOrd="0" presId="urn:microsoft.com/office/officeart/2005/8/layout/chevron2"/>
    <dgm:cxn modelId="{3781642D-B7B7-45D4-9F9C-1A3ABCFEB344}" type="presParOf" srcId="{D96EB4B6-FC92-4BBE-8841-72AF05B797D5}" destId="{463B2435-673D-4B96-BE54-1D4832F4CDF1}" srcOrd="0" destOrd="0" presId="urn:microsoft.com/office/officeart/2005/8/layout/chevron2"/>
    <dgm:cxn modelId="{0BA7FFE2-16F1-4E2B-9DAA-FD72D2780B3F}" type="presParOf" srcId="{D96EB4B6-FC92-4BBE-8841-72AF05B797D5}" destId="{20DDABAA-F3D4-4958-9B64-296308478A61}" srcOrd="1" destOrd="0" presId="urn:microsoft.com/office/officeart/2005/8/layout/chevron2"/>
    <dgm:cxn modelId="{261287C0-4735-418B-B832-B8C71BC06E2A}" type="presParOf" srcId="{7F8B8EA4-F4DB-41A2-AC4E-75069F8F9D94}" destId="{082308AD-9782-48B4-86A6-FB3EC719A42F}" srcOrd="1" destOrd="0" presId="urn:microsoft.com/office/officeart/2005/8/layout/chevron2"/>
    <dgm:cxn modelId="{38AB85C0-3A8C-4116-96F4-0FA4D8402B76}" type="presParOf" srcId="{7F8B8EA4-F4DB-41A2-AC4E-75069F8F9D94}" destId="{8023FDDB-C0C2-4156-8DFE-400F5FE9B916}" srcOrd="2" destOrd="0" presId="urn:microsoft.com/office/officeart/2005/8/layout/chevron2"/>
    <dgm:cxn modelId="{71B5B3B3-B360-43F1-86E1-261FC6EED7F3}" type="presParOf" srcId="{8023FDDB-C0C2-4156-8DFE-400F5FE9B916}" destId="{20852715-B8BF-4FA3-822E-CDCE8AD87EF7}" srcOrd="0" destOrd="0" presId="urn:microsoft.com/office/officeart/2005/8/layout/chevron2"/>
    <dgm:cxn modelId="{19B02357-F74B-46B8-B9DE-8D26224E909D}" type="presParOf" srcId="{8023FDDB-C0C2-4156-8DFE-400F5FE9B916}" destId="{625F6090-EC21-493B-83C4-D54E9ECA9AFE}" srcOrd="1" destOrd="0" presId="urn:microsoft.com/office/officeart/2005/8/layout/chevron2"/>
    <dgm:cxn modelId="{D3AAB7F8-02FF-42AF-AF38-196ADB5EBAA8}" type="presParOf" srcId="{7F8B8EA4-F4DB-41A2-AC4E-75069F8F9D94}" destId="{517BD5C2-4C65-4CDE-A3C0-671FB0409046}" srcOrd="3" destOrd="0" presId="urn:microsoft.com/office/officeart/2005/8/layout/chevron2"/>
    <dgm:cxn modelId="{2D62E9E9-BBB8-4BD4-9E40-C7648100810B}" type="presParOf" srcId="{7F8B8EA4-F4DB-41A2-AC4E-75069F8F9D94}" destId="{2D73B6BC-4D84-4B48-B58F-B8DF3DC6B43C}" srcOrd="4" destOrd="0" presId="urn:microsoft.com/office/officeart/2005/8/layout/chevron2"/>
    <dgm:cxn modelId="{B2FD4B8D-7476-4A24-A007-148DBFF3B53C}" type="presParOf" srcId="{2D73B6BC-4D84-4B48-B58F-B8DF3DC6B43C}" destId="{7EF6FC5F-86A3-4E25-B8DE-F31F1A02C616}" srcOrd="0" destOrd="0" presId="urn:microsoft.com/office/officeart/2005/8/layout/chevron2"/>
    <dgm:cxn modelId="{2F5AEEC3-D1FF-41F0-B438-D1F30AB19ADF}" type="presParOf" srcId="{2D73B6BC-4D84-4B48-B58F-B8DF3DC6B43C}" destId="{21C1F9BF-1C8A-4241-B019-DF2E553BB4FF}" srcOrd="1" destOrd="0" presId="urn:microsoft.com/office/officeart/2005/8/layout/chevron2"/>
    <dgm:cxn modelId="{F667474D-00B4-42C9-8BE3-A5ABF4111C31}" type="presParOf" srcId="{7F8B8EA4-F4DB-41A2-AC4E-75069F8F9D94}" destId="{DE40FD05-E99C-4DF6-9D77-32900E726F89}" srcOrd="5" destOrd="0" presId="urn:microsoft.com/office/officeart/2005/8/layout/chevron2"/>
    <dgm:cxn modelId="{A0CE98CA-FF2A-459D-8D53-A86D6A319980}" type="presParOf" srcId="{7F8B8EA4-F4DB-41A2-AC4E-75069F8F9D94}" destId="{B4DD7B0B-F586-4BFA-9E32-95E3F49131FE}" srcOrd="6" destOrd="0" presId="urn:microsoft.com/office/officeart/2005/8/layout/chevron2"/>
    <dgm:cxn modelId="{736D21F5-A74D-4ABE-87EB-EFB30B53B35B}" type="presParOf" srcId="{B4DD7B0B-F586-4BFA-9E32-95E3F49131FE}" destId="{EC5F7594-E93F-4DC4-8B3D-0EC450BCC492}" srcOrd="0" destOrd="0" presId="urn:microsoft.com/office/officeart/2005/8/layout/chevron2"/>
    <dgm:cxn modelId="{2F72FC73-B508-4A5C-B1E8-3AFCE5182AAB}" type="presParOf" srcId="{B4DD7B0B-F586-4BFA-9E32-95E3F49131FE}" destId="{1450CE37-2859-4377-8CE5-CEEBEB33BB3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3B2435-673D-4B96-BE54-1D4832F4CDF1}">
      <dsp:nvSpPr>
        <dsp:cNvPr id="0" name=""/>
        <dsp:cNvSpPr/>
      </dsp:nvSpPr>
      <dsp:spPr>
        <a:xfrm rot="5400000">
          <a:off x="615165" y="-155928"/>
          <a:ext cx="1327813" cy="1987891"/>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endParaRPr lang="en-US" sz="1800" kern="1200" dirty="0"/>
        </a:p>
        <a:p>
          <a:pPr marL="0" lvl="0" indent="0" algn="ctr" defTabSz="800100">
            <a:lnSpc>
              <a:spcPct val="90000"/>
            </a:lnSpc>
            <a:spcBef>
              <a:spcPct val="0"/>
            </a:spcBef>
            <a:spcAft>
              <a:spcPct val="35000"/>
            </a:spcAft>
            <a:buNone/>
          </a:pPr>
          <a:r>
            <a:rPr lang="en-US" sz="1800" kern="1200" dirty="0"/>
            <a:t>Oversight</a:t>
          </a:r>
        </a:p>
      </dsp:txBody>
      <dsp:txXfrm rot="-5400000">
        <a:off x="285126" y="174111"/>
        <a:ext cx="1987891" cy="1327813"/>
      </dsp:txXfrm>
    </dsp:sp>
    <dsp:sp modelId="{20DDABAA-F3D4-4958-9B64-296308478A61}">
      <dsp:nvSpPr>
        <dsp:cNvPr id="0" name=""/>
        <dsp:cNvSpPr/>
      </dsp:nvSpPr>
      <dsp:spPr>
        <a:xfrm rot="5400000">
          <a:off x="5167124" y="-1921183"/>
          <a:ext cx="864562" cy="5260388"/>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n-US" sz="3000" kern="1200" dirty="0"/>
            <a:t>IITA Board of Trustees</a:t>
          </a:r>
        </a:p>
      </dsp:txBody>
      <dsp:txXfrm rot="-5400000">
        <a:off x="2969211" y="318934"/>
        <a:ext cx="5218184" cy="780154"/>
      </dsp:txXfrm>
    </dsp:sp>
    <dsp:sp modelId="{20852715-B8BF-4FA3-822E-CDCE8AD87EF7}">
      <dsp:nvSpPr>
        <dsp:cNvPr id="0" name=""/>
        <dsp:cNvSpPr/>
      </dsp:nvSpPr>
      <dsp:spPr>
        <a:xfrm rot="5400000">
          <a:off x="794858" y="1182369"/>
          <a:ext cx="1329326" cy="1977246"/>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7030A0"/>
              </a:solidFill>
            </a:rPr>
            <a:t>Institute wide Risk Management</a:t>
          </a:r>
        </a:p>
      </dsp:txBody>
      <dsp:txXfrm rot="-5400000">
        <a:off x="470898" y="1506329"/>
        <a:ext cx="1977246" cy="1329326"/>
      </dsp:txXfrm>
    </dsp:sp>
    <dsp:sp modelId="{625F6090-EC21-493B-83C4-D54E9ECA9AFE}">
      <dsp:nvSpPr>
        <dsp:cNvPr id="0" name=""/>
        <dsp:cNvSpPr/>
      </dsp:nvSpPr>
      <dsp:spPr>
        <a:xfrm rot="5400000">
          <a:off x="5218045" y="-544379"/>
          <a:ext cx="866076" cy="5080204"/>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n-US" sz="3000" kern="1200" dirty="0"/>
            <a:t>Management team</a:t>
          </a:r>
        </a:p>
      </dsp:txBody>
      <dsp:txXfrm rot="-5400000">
        <a:off x="3110981" y="1604963"/>
        <a:ext cx="5037926" cy="781520"/>
      </dsp:txXfrm>
    </dsp:sp>
    <dsp:sp modelId="{7EF6FC5F-86A3-4E25-B8DE-F31F1A02C616}">
      <dsp:nvSpPr>
        <dsp:cNvPr id="0" name=""/>
        <dsp:cNvSpPr/>
      </dsp:nvSpPr>
      <dsp:spPr>
        <a:xfrm rot="5400000">
          <a:off x="764562" y="2426474"/>
          <a:ext cx="1272919" cy="1860247"/>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7030A0"/>
              </a:solidFill>
            </a:rPr>
            <a:t>Coordination, analysis and reporting</a:t>
          </a:r>
        </a:p>
      </dsp:txBody>
      <dsp:txXfrm rot="-5400000">
        <a:off x="470898" y="2720138"/>
        <a:ext cx="1860247" cy="1272919"/>
      </dsp:txXfrm>
    </dsp:sp>
    <dsp:sp modelId="{21C1F9BF-1C8A-4241-B019-DF2E553BB4FF}">
      <dsp:nvSpPr>
        <dsp:cNvPr id="0" name=""/>
        <dsp:cNvSpPr/>
      </dsp:nvSpPr>
      <dsp:spPr>
        <a:xfrm rot="5400000">
          <a:off x="5184959" y="562534"/>
          <a:ext cx="860322" cy="5228959"/>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n-US" sz="3000" kern="1200" dirty="0"/>
            <a:t>Risk Management Committee</a:t>
          </a:r>
        </a:p>
      </dsp:txBody>
      <dsp:txXfrm rot="-5400000">
        <a:off x="3000641" y="2788850"/>
        <a:ext cx="5186962" cy="776328"/>
      </dsp:txXfrm>
    </dsp:sp>
    <dsp:sp modelId="{EC5F7594-E93F-4DC4-8B3D-0EC450BCC492}">
      <dsp:nvSpPr>
        <dsp:cNvPr id="0" name=""/>
        <dsp:cNvSpPr/>
      </dsp:nvSpPr>
      <dsp:spPr>
        <a:xfrm rot="5400000">
          <a:off x="683804" y="3666417"/>
          <a:ext cx="1467225" cy="2029787"/>
        </a:xfrm>
        <a:prstGeom prst="chevron">
          <a:avLst/>
        </a:prstGeom>
        <a:solidFill>
          <a:schemeClr val="accent2">
            <a:lumMod val="7500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lumMod val="50000"/>
                </a:schemeClr>
              </a:solidFill>
            </a:rPr>
            <a:t>Identification of risk at micro level</a:t>
          </a:r>
        </a:p>
      </dsp:txBody>
      <dsp:txXfrm rot="-5400000">
        <a:off x="402523" y="3947698"/>
        <a:ext cx="2029787" cy="1467225"/>
      </dsp:txXfrm>
    </dsp:sp>
    <dsp:sp modelId="{1450CE37-2859-4377-8CE5-CEEBEB33BB3A}">
      <dsp:nvSpPr>
        <dsp:cNvPr id="0" name=""/>
        <dsp:cNvSpPr/>
      </dsp:nvSpPr>
      <dsp:spPr>
        <a:xfrm rot="5400000">
          <a:off x="5338376" y="2581667"/>
          <a:ext cx="867542" cy="3841941"/>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n-US" sz="3000" kern="1200" dirty="0"/>
            <a:t>Hub/ Station RMC</a:t>
          </a:r>
        </a:p>
      </dsp:txBody>
      <dsp:txXfrm rot="-5400000">
        <a:off x="3851177" y="4111216"/>
        <a:ext cx="3799591" cy="782842"/>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pPr>
              <a:defRPr/>
            </a:pPr>
            <a:fld id="{BEE98552-9AF5-4F12-AA67-883F28085552}" type="datetimeFigureOut">
              <a:rPr lang="en-US"/>
              <a:pPr>
                <a:defRPr/>
              </a:pPr>
              <a:t>3/26/2021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pPr>
              <a:defRPr/>
            </a:pPr>
            <a:fld id="{DC7B8320-5988-429A-A07D-AC41059C4584}" type="slidenum">
              <a:rPr lang="en-US"/>
              <a:pPr>
                <a:defRPr/>
              </a:pPr>
              <a:t>‹#›</a:t>
            </a:fld>
            <a:endParaRPr lang="en-US"/>
          </a:p>
        </p:txBody>
      </p:sp>
    </p:spTree>
    <p:extLst>
      <p:ext uri="{BB962C8B-B14F-4D97-AF65-F5344CB8AC3E}">
        <p14:creationId xmlns:p14="http://schemas.microsoft.com/office/powerpoint/2010/main" val="20566597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C7B8320-5988-429A-A07D-AC41059C4584}" type="slidenum">
              <a:rPr lang="en-US" smtClean="0"/>
              <a:pPr>
                <a:defRPr/>
              </a:pPr>
              <a:t>2</a:t>
            </a:fld>
            <a:endParaRPr lang="en-US"/>
          </a:p>
        </p:txBody>
      </p:sp>
    </p:spTree>
    <p:extLst>
      <p:ext uri="{BB962C8B-B14F-4D97-AF65-F5344CB8AC3E}">
        <p14:creationId xmlns:p14="http://schemas.microsoft.com/office/powerpoint/2010/main" val="1360777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09F6352E-89CE-499C-B87F-2E187B2ED0F7}" type="datetimeFigureOut">
              <a:rPr lang="en-US"/>
              <a:pPr>
                <a:defRPr/>
              </a:pPr>
              <a:t>3/26/2021</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8CE1D814-69D1-4C0B-BFD4-AA7A210628A9}" type="slidenum">
              <a:rPr lang="en-US"/>
              <a:pPr>
                <a:defRPr/>
              </a:pPr>
              <a:t>‹#›</a:t>
            </a:fld>
            <a:endParaRPr lang="en-US"/>
          </a:p>
        </p:txBody>
      </p:sp>
    </p:spTree>
    <p:extLst>
      <p:ext uri="{BB962C8B-B14F-4D97-AF65-F5344CB8AC3E}">
        <p14:creationId xmlns:p14="http://schemas.microsoft.com/office/powerpoint/2010/main" val="847094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44A8396A-C53A-4896-A84C-86D729C4438C}" type="datetimeFigureOut">
              <a:rPr lang="en-US"/>
              <a:pPr>
                <a:defRPr/>
              </a:pPr>
              <a:t>3/26/2021</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4500B429-66E0-4D89-85C2-CEF16CCCBE0D}" type="slidenum">
              <a:rPr lang="en-US"/>
              <a:pPr>
                <a:defRPr/>
              </a:pPr>
              <a:t>‹#›</a:t>
            </a:fld>
            <a:endParaRPr lang="en-US"/>
          </a:p>
        </p:txBody>
      </p:sp>
    </p:spTree>
    <p:extLst>
      <p:ext uri="{BB962C8B-B14F-4D97-AF65-F5344CB8AC3E}">
        <p14:creationId xmlns:p14="http://schemas.microsoft.com/office/powerpoint/2010/main" val="2750473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C060AC26-58DD-4FE4-8991-BA311CA17877}" type="datetimeFigureOut">
              <a:rPr lang="en-US"/>
              <a:pPr>
                <a:defRPr/>
              </a:pPr>
              <a:t>3/26/2021</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E873582E-F175-400C-915B-E91477AE1157}" type="slidenum">
              <a:rPr lang="en-US"/>
              <a:pPr>
                <a:defRPr/>
              </a:pPr>
              <a:t>‹#›</a:t>
            </a:fld>
            <a:endParaRPr lang="en-US"/>
          </a:p>
        </p:txBody>
      </p:sp>
    </p:spTree>
    <p:extLst>
      <p:ext uri="{BB962C8B-B14F-4D97-AF65-F5344CB8AC3E}">
        <p14:creationId xmlns:p14="http://schemas.microsoft.com/office/powerpoint/2010/main" val="2343370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00200" y="-76200"/>
            <a:ext cx="7391400" cy="609600"/>
          </a:xfrm>
        </p:spPr>
        <p:txBody>
          <a:bodyPr/>
          <a:lstStyle>
            <a:lvl1pPr algn="l">
              <a:defRPr/>
            </a:lvl1pPr>
          </a:lstStyle>
          <a:p>
            <a:r>
              <a:rPr lang="en-US" dirty="0"/>
              <a:t>Click to edit Master title style</a:t>
            </a:r>
          </a:p>
        </p:txBody>
      </p:sp>
      <p:sp>
        <p:nvSpPr>
          <p:cNvPr id="3" name="Content Placeholder 2"/>
          <p:cNvSpPr>
            <a:spLocks noGrp="1"/>
          </p:cNvSpPr>
          <p:nvPr>
            <p:ph idx="1"/>
          </p:nvPr>
        </p:nvSpPr>
        <p:spPr>
          <a:xfrm>
            <a:off x="152400" y="685800"/>
            <a:ext cx="8839200" cy="586740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D6081F90-2CE1-4E96-BCB7-C570C1189A2D}" type="datetimeFigureOut">
              <a:rPr lang="en-US"/>
              <a:pPr>
                <a:defRPr/>
              </a:pPr>
              <a:t>3/26/2021</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CBA173DF-0BDD-4C1E-BF16-E48FEE55921F}" type="slidenum">
              <a:rPr lang="en-US"/>
              <a:pPr>
                <a:defRPr/>
              </a:pPr>
              <a:t>‹#›</a:t>
            </a:fld>
            <a:endParaRPr lang="en-US"/>
          </a:p>
        </p:txBody>
      </p:sp>
    </p:spTree>
    <p:extLst>
      <p:ext uri="{BB962C8B-B14F-4D97-AF65-F5344CB8AC3E}">
        <p14:creationId xmlns:p14="http://schemas.microsoft.com/office/powerpoint/2010/main" val="419517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1BD8E702-C53B-495F-84C0-354D5267733F}" type="datetimeFigureOut">
              <a:rPr lang="en-US"/>
              <a:pPr>
                <a:defRPr/>
              </a:pPr>
              <a:t>3/26/2021</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E3946D08-664B-4A8E-821B-5305A6014962}" type="slidenum">
              <a:rPr lang="en-US"/>
              <a:pPr>
                <a:defRPr/>
              </a:pPr>
              <a:t>‹#›</a:t>
            </a:fld>
            <a:endParaRPr lang="en-US"/>
          </a:p>
        </p:txBody>
      </p:sp>
    </p:spTree>
    <p:extLst>
      <p:ext uri="{BB962C8B-B14F-4D97-AF65-F5344CB8AC3E}">
        <p14:creationId xmlns:p14="http://schemas.microsoft.com/office/powerpoint/2010/main" val="1079037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7F7FBDDF-8A2C-4DCA-B0A8-EE9AF6BF52EB}" type="datetimeFigureOut">
              <a:rPr lang="en-US"/>
              <a:pPr>
                <a:defRPr/>
              </a:pPr>
              <a:t>3/26/2021</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8E5DFE74-9A0E-4DD2-8255-23B77E57D4F2}" type="slidenum">
              <a:rPr lang="en-US"/>
              <a:pPr>
                <a:defRPr/>
              </a:pPr>
              <a:t>‹#›</a:t>
            </a:fld>
            <a:endParaRPr lang="en-US"/>
          </a:p>
        </p:txBody>
      </p:sp>
    </p:spTree>
    <p:extLst>
      <p:ext uri="{BB962C8B-B14F-4D97-AF65-F5344CB8AC3E}">
        <p14:creationId xmlns:p14="http://schemas.microsoft.com/office/powerpoint/2010/main" val="2271530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87BBA4A2-5DDC-4B4D-AA8E-EC4EEB92F1F8}" type="datetimeFigureOut">
              <a:rPr lang="en-US"/>
              <a:pPr>
                <a:defRPr/>
              </a:pPr>
              <a:t>3/26/2021</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5DEA7058-FBBD-4BE5-B3CC-00C48F461835}" type="slidenum">
              <a:rPr lang="en-US"/>
              <a:pPr>
                <a:defRPr/>
              </a:pPr>
              <a:t>‹#›</a:t>
            </a:fld>
            <a:endParaRPr lang="en-US"/>
          </a:p>
        </p:txBody>
      </p:sp>
    </p:spTree>
    <p:extLst>
      <p:ext uri="{BB962C8B-B14F-4D97-AF65-F5344CB8AC3E}">
        <p14:creationId xmlns:p14="http://schemas.microsoft.com/office/powerpoint/2010/main" val="3948688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BB7A9DD0-33AD-4C78-A48F-57D38014B129}" type="datetimeFigureOut">
              <a:rPr lang="en-US"/>
              <a:pPr>
                <a:defRPr/>
              </a:pPr>
              <a:t>3/26/2021</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B3B7C856-AE3C-49C3-A053-673CED01F120}" type="slidenum">
              <a:rPr lang="en-US"/>
              <a:pPr>
                <a:defRPr/>
              </a:pPr>
              <a:t>‹#›</a:t>
            </a:fld>
            <a:endParaRPr lang="en-US"/>
          </a:p>
        </p:txBody>
      </p:sp>
    </p:spTree>
    <p:extLst>
      <p:ext uri="{BB962C8B-B14F-4D97-AF65-F5344CB8AC3E}">
        <p14:creationId xmlns:p14="http://schemas.microsoft.com/office/powerpoint/2010/main" val="11914349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D731C531-F39E-4EA3-8C82-17F8D244F2E7}" type="datetimeFigureOut">
              <a:rPr lang="en-US"/>
              <a:pPr>
                <a:defRPr/>
              </a:pPr>
              <a:t>3/26/2021</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4A6F31AA-BB96-4D6B-A313-A61A3B60B592}" type="slidenum">
              <a:rPr lang="en-US"/>
              <a:pPr>
                <a:defRPr/>
              </a:pPr>
              <a:t>‹#›</a:t>
            </a:fld>
            <a:endParaRPr lang="en-US"/>
          </a:p>
        </p:txBody>
      </p:sp>
    </p:spTree>
    <p:extLst>
      <p:ext uri="{BB962C8B-B14F-4D97-AF65-F5344CB8AC3E}">
        <p14:creationId xmlns:p14="http://schemas.microsoft.com/office/powerpoint/2010/main" val="514951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775E6997-62BD-42B6-BC82-A29C178F0F71}" type="datetimeFigureOut">
              <a:rPr lang="en-US"/>
              <a:pPr>
                <a:defRPr/>
              </a:pPr>
              <a:t>3/26/2021</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1C7ADFEC-8FFF-48BB-A97B-CD84600DD9F5}" type="slidenum">
              <a:rPr lang="en-US"/>
              <a:pPr>
                <a:defRPr/>
              </a:pPr>
              <a:t>‹#›</a:t>
            </a:fld>
            <a:endParaRPr lang="en-US"/>
          </a:p>
        </p:txBody>
      </p:sp>
    </p:spTree>
    <p:extLst>
      <p:ext uri="{BB962C8B-B14F-4D97-AF65-F5344CB8AC3E}">
        <p14:creationId xmlns:p14="http://schemas.microsoft.com/office/powerpoint/2010/main" val="931917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7D8B8B90-B503-455E-B7C4-A00F6FD30391}" type="datetimeFigureOut">
              <a:rPr lang="en-US"/>
              <a:pPr>
                <a:defRPr/>
              </a:pPr>
              <a:t>3/26/2021</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5BBB8340-6F61-4A44-B13A-455778676BA5}" type="slidenum">
              <a:rPr lang="en-US"/>
              <a:pPr>
                <a:defRPr/>
              </a:pPr>
              <a:t>‹#›</a:t>
            </a:fld>
            <a:endParaRPr lang="en-US"/>
          </a:p>
        </p:txBody>
      </p:sp>
    </p:spTree>
    <p:extLst>
      <p:ext uri="{BB962C8B-B14F-4D97-AF65-F5344CB8AC3E}">
        <p14:creationId xmlns:p14="http://schemas.microsoft.com/office/powerpoint/2010/main" val="2283846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p:cNvSpPr/>
          <p:nvPr userDrawn="1"/>
        </p:nvSpPr>
        <p:spPr>
          <a:xfrm>
            <a:off x="0" y="0"/>
            <a:ext cx="1447800" cy="533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51" name="Text Placeholder 2"/>
          <p:cNvSpPr>
            <a:spLocks noGrp="1"/>
          </p:cNvSpPr>
          <p:nvPr>
            <p:ph type="body" idx="1"/>
          </p:nvPr>
        </p:nvSpPr>
        <p:spPr bwMode="auto">
          <a:xfrm>
            <a:off x="152400" y="762000"/>
            <a:ext cx="883920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9" name="Rectangle 8"/>
          <p:cNvSpPr/>
          <p:nvPr userDrawn="1"/>
        </p:nvSpPr>
        <p:spPr>
          <a:xfrm>
            <a:off x="0" y="6723063"/>
            <a:ext cx="9144000" cy="134937"/>
          </a:xfrm>
          <a:prstGeom prst="rect">
            <a:avLst/>
          </a:prstGeom>
          <a:solidFill>
            <a:srgbClr val="CF64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userDrawn="1"/>
        </p:nvSpPr>
        <p:spPr>
          <a:xfrm>
            <a:off x="1447800" y="0"/>
            <a:ext cx="7696200" cy="533400"/>
          </a:xfrm>
          <a:prstGeom prst="rect">
            <a:avLst/>
          </a:prstGeom>
          <a:solidFill>
            <a:srgbClr val="CF64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54" name="Title Placeholder 1"/>
          <p:cNvSpPr>
            <a:spLocks noGrp="1"/>
          </p:cNvSpPr>
          <p:nvPr>
            <p:ph type="title"/>
          </p:nvPr>
        </p:nvSpPr>
        <p:spPr bwMode="auto">
          <a:xfrm>
            <a:off x="1600200" y="76200"/>
            <a:ext cx="7391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title style</a:t>
            </a:r>
          </a:p>
        </p:txBody>
      </p:sp>
      <p:sp>
        <p:nvSpPr>
          <p:cNvPr id="1031" name="TextBox 10"/>
          <p:cNvSpPr txBox="1">
            <a:spLocks noChangeArrowheads="1"/>
          </p:cNvSpPr>
          <p:nvPr userDrawn="1"/>
        </p:nvSpPr>
        <p:spPr bwMode="auto">
          <a:xfrm>
            <a:off x="7540625" y="6738938"/>
            <a:ext cx="1447800" cy="107950"/>
          </a:xfrm>
          <a:prstGeom prst="rect">
            <a:avLst/>
          </a:prstGeom>
          <a:noFill/>
          <a:ln>
            <a:noFill/>
          </a:ln>
        </p:spPr>
        <p:txBody>
          <a:bodyPr lIns="0" tIns="0" rIns="0" bIns="0">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defRPr/>
            </a:pPr>
            <a:r>
              <a:rPr lang="en-US" altLang="en-US" sz="700"/>
              <a:t>www.iita.org   I   www.cgiar.org </a:t>
            </a:r>
          </a:p>
        </p:txBody>
      </p:sp>
      <p:pic>
        <p:nvPicPr>
          <p:cNvPr id="2056" name="Picture 12" descr="\\nas\DATA\MMU\1Publishing_service\50YEARS_Anniversary\50YEARS_logos\IITA TAA White Big.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68263" y="95250"/>
            <a:ext cx="13017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35" r:id="rId1"/>
    <p:sldLayoutId id="2147483936" r:id="rId2"/>
    <p:sldLayoutId id="2147483937" r:id="rId3"/>
    <p:sldLayoutId id="2147483938" r:id="rId4"/>
    <p:sldLayoutId id="2147483939" r:id="rId5"/>
    <p:sldLayoutId id="2147483940" r:id="rId6"/>
    <p:sldLayoutId id="2147483941" r:id="rId7"/>
    <p:sldLayoutId id="2147483942" r:id="rId8"/>
    <p:sldLayoutId id="2147483943" r:id="rId9"/>
    <p:sldLayoutId id="2147483944" r:id="rId10"/>
    <p:sldLayoutId id="2147483945" r:id="rId11"/>
  </p:sldLayoutIdLst>
  <p:txStyles>
    <p:titleStyle>
      <a:lvl1pPr algn="l" rtl="0" eaLnBrk="0" fontAlgn="base" hangingPunct="0">
        <a:spcBef>
          <a:spcPct val="0"/>
        </a:spcBef>
        <a:spcAft>
          <a:spcPct val="0"/>
        </a:spcAft>
        <a:defRPr sz="3200" kern="1200">
          <a:solidFill>
            <a:schemeClr val="tx1"/>
          </a:solidFill>
          <a:latin typeface="Myriad Headline" pitchFamily="34" charset="0"/>
          <a:ea typeface="+mj-ea"/>
          <a:cs typeface="+mj-cs"/>
        </a:defRPr>
      </a:lvl1pPr>
      <a:lvl2pPr algn="l" rtl="0" eaLnBrk="0" fontAlgn="base" hangingPunct="0">
        <a:spcBef>
          <a:spcPct val="0"/>
        </a:spcBef>
        <a:spcAft>
          <a:spcPct val="0"/>
        </a:spcAft>
        <a:defRPr sz="3200">
          <a:solidFill>
            <a:schemeClr val="tx1"/>
          </a:solidFill>
          <a:latin typeface="Myriad Headline" pitchFamily="34" charset="0"/>
        </a:defRPr>
      </a:lvl2pPr>
      <a:lvl3pPr algn="l" rtl="0" eaLnBrk="0" fontAlgn="base" hangingPunct="0">
        <a:spcBef>
          <a:spcPct val="0"/>
        </a:spcBef>
        <a:spcAft>
          <a:spcPct val="0"/>
        </a:spcAft>
        <a:defRPr sz="3200">
          <a:solidFill>
            <a:schemeClr val="tx1"/>
          </a:solidFill>
          <a:latin typeface="Myriad Headline" pitchFamily="34" charset="0"/>
        </a:defRPr>
      </a:lvl3pPr>
      <a:lvl4pPr algn="l" rtl="0" eaLnBrk="0" fontAlgn="base" hangingPunct="0">
        <a:spcBef>
          <a:spcPct val="0"/>
        </a:spcBef>
        <a:spcAft>
          <a:spcPct val="0"/>
        </a:spcAft>
        <a:defRPr sz="3200">
          <a:solidFill>
            <a:schemeClr val="tx1"/>
          </a:solidFill>
          <a:latin typeface="Myriad Headline" pitchFamily="34" charset="0"/>
        </a:defRPr>
      </a:lvl4pPr>
      <a:lvl5pPr algn="l" rtl="0" eaLnBrk="0" fontAlgn="base" hangingPunct="0">
        <a:spcBef>
          <a:spcPct val="0"/>
        </a:spcBef>
        <a:spcAft>
          <a:spcPct val="0"/>
        </a:spcAft>
        <a:defRPr sz="3200">
          <a:solidFill>
            <a:schemeClr val="tx1"/>
          </a:solidFill>
          <a:latin typeface="Myriad Headline" pitchFamily="34" charset="0"/>
        </a:defRPr>
      </a:lvl5pPr>
      <a:lvl6pPr marL="457200" algn="l" rtl="0" fontAlgn="base">
        <a:spcBef>
          <a:spcPct val="0"/>
        </a:spcBef>
        <a:spcAft>
          <a:spcPct val="0"/>
        </a:spcAft>
        <a:defRPr sz="3200">
          <a:solidFill>
            <a:schemeClr val="tx1"/>
          </a:solidFill>
          <a:latin typeface="Myriad Headline" pitchFamily="34" charset="0"/>
        </a:defRPr>
      </a:lvl6pPr>
      <a:lvl7pPr marL="914400" algn="l" rtl="0" fontAlgn="base">
        <a:spcBef>
          <a:spcPct val="0"/>
        </a:spcBef>
        <a:spcAft>
          <a:spcPct val="0"/>
        </a:spcAft>
        <a:defRPr sz="3200">
          <a:solidFill>
            <a:schemeClr val="tx1"/>
          </a:solidFill>
          <a:latin typeface="Myriad Headline" pitchFamily="34" charset="0"/>
        </a:defRPr>
      </a:lvl7pPr>
      <a:lvl8pPr marL="1371600" algn="l" rtl="0" fontAlgn="base">
        <a:spcBef>
          <a:spcPct val="0"/>
        </a:spcBef>
        <a:spcAft>
          <a:spcPct val="0"/>
        </a:spcAft>
        <a:defRPr sz="3200">
          <a:solidFill>
            <a:schemeClr val="tx1"/>
          </a:solidFill>
          <a:latin typeface="Myriad Headline" pitchFamily="34" charset="0"/>
        </a:defRPr>
      </a:lvl8pPr>
      <a:lvl9pPr marL="1828800" algn="l" rtl="0" fontAlgn="base">
        <a:spcBef>
          <a:spcPct val="0"/>
        </a:spcBef>
        <a:spcAft>
          <a:spcPct val="0"/>
        </a:spcAft>
        <a:defRPr sz="3200">
          <a:solidFill>
            <a:schemeClr val="tx1"/>
          </a:solidFill>
          <a:latin typeface="Myriad Headline"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google.com.ng/imgres?imgurl=https://i2.wp.com/agra.org/wp-content/uploads/2017/01/climate2.jpg?fit=1000,613&amp;ssl=1&amp;imgrefurl=https://agra.org/&amp;docid=Rxxfyr0Oz4drXM&amp;tbnid=I4oJ1Um2qqPISM:&amp;vet=10ahUKEwjgh8DoxfHTAhUSb1AKHdBYAN4QMwiGAShJMEk..i&amp;w=1000&amp;h=613&amp;bih=782&amp;biw=1125&amp;q=african%20agriculture&amp;ved=0ahUKEwjgh8DoxfHTAhUSb1AKHdBYAN4QMwiGAShJMEk&amp;iact=mrc&amp;uact=8" TargetMode="External"/><Relationship Id="rId3" Type="http://schemas.openxmlformats.org/officeDocument/2006/relationships/image" Target="../media/image2.jpeg"/><Relationship Id="rId7" Type="http://schemas.openxmlformats.org/officeDocument/2006/relationships/image" Target="../media/image4.jpeg"/><Relationship Id="rId12" Type="http://schemas.openxmlformats.org/officeDocument/2006/relationships/image" Target="../media/image7.jpeg"/><Relationship Id="rId2" Type="http://schemas.openxmlformats.org/officeDocument/2006/relationships/hyperlink" Target="https://www.google.com.ng/url?sa=i&amp;rct=j&amp;q=&amp;esrc=s&amp;source=images&amp;cd=&amp;cad=rja&amp;uact=8&amp;ved=0ahUKEwj6hNj4w_HTAhXSaFAKHXlzCkoQjRwIBw&amp;url=https://way2apply.com/hacking/&amp;psig=AFQjCNGpsvp6pro1HqIwPxXPaw5jv4EgZg&amp;ust=1494924814850839" TargetMode="External"/><Relationship Id="rId1" Type="http://schemas.openxmlformats.org/officeDocument/2006/relationships/slideLayout" Target="../slideLayouts/slideLayout1.xml"/><Relationship Id="rId6" Type="http://schemas.openxmlformats.org/officeDocument/2006/relationships/hyperlink" Target="https://www.google.com.ng/imgres?imgurl=https://www.farmcrowdy.com/wp-content/uploads/2016/08/farmcrowdy-maize-image-730x644.jpg&amp;imgrefurl=https://www.farmcrowdy.com/farm/cassava-farm/&amp;docid=DEoCNRUJpte8oM&amp;tbnid=Vh-ByPN_OG0dxM:&amp;vet=10ahUKEwj7s__nxvHTAhUMfFAKHZDDBE84rAIQMwhEKEIwQg..i&amp;w=730&amp;h=644&amp;bih=782&amp;biw=1110&amp;q=cassava%20farm&amp;ved=0ahUKEwj7s__nxvHTAhUMfFAKHZDDBE84rAIQMwhEKEIwQg&amp;iact=mrc&amp;uact=8" TargetMode="External"/><Relationship Id="rId11" Type="http://schemas.openxmlformats.org/officeDocument/2006/relationships/hyperlink" Target="https://www.google.com.ng/imgres?imgurl=http://l7.alamy.com/zooms/34c05bc32d394f3eb86f8bbe55fe5153/corn-crop-damage-cp1n44.jpg&amp;imgrefurl=http://www.alamy.com/stock-photo/crop-damage.html&amp;docid=5vOe8X-Ds7O1MM&amp;tbnid=SQu3RZRbVl89SM:&amp;vet=10ahUKEwiF-L63yfHTAhXOJVAKHdZqAzwQMwh1KEQwRA..i&amp;w=640&amp;h=446&amp;bih=782&amp;biw=1110&amp;q=crop%20damage&amp;ved=0ahUKEwiF-L63yfHTAhXOJVAKHdZqAzwQMwh1KEQwRA&amp;iact=mrc&amp;uact=8" TargetMode="External"/><Relationship Id="rId5" Type="http://schemas.openxmlformats.org/officeDocument/2006/relationships/image" Target="../media/image3.jpeg"/><Relationship Id="rId10" Type="http://schemas.openxmlformats.org/officeDocument/2006/relationships/image" Target="../media/image6.jpeg"/><Relationship Id="rId4" Type="http://schemas.openxmlformats.org/officeDocument/2006/relationships/hyperlink" Target="https://www.google.com.ng/imgres?imgurl=http://media.istockphoto.com/photos/tapioca-plants-cassava-picture-id179038063&amp;imgrefurl=http://www.istockphoto.com/photo/tapioca-plants-cassava-gm179038063-25088495&amp;docid=ONtAqbT1ncRQQM&amp;tbnid=K08xMr_jgfQlaM:&amp;vet=10ahUKEwj7s__nxvHTAhUMfFAKHZDDBE84rAIQMwheKFwwXA..i&amp;w=1024&amp;h=683&amp;bih=782&amp;biw=1110&amp;q=cassava%20farm&amp;ved=0ahUKEwj7s__nxvHTAhUMfFAKHZDDBE84rAIQMwheKFwwXA&amp;iact=mrc&amp;uact=8" TargetMode="External"/><Relationship Id="rId9"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www.google.com.ng/url?sa=i&amp;rct=j&amp;q=&amp;esrc=s&amp;source=images&amp;cd=&amp;cad=rja&amp;uact=8&amp;ved=0ahUKEwi3r_imocfSAhVDAxoKHWNFDV0QjRwIBw&amp;url=http://keywordsuggest.org/gallery/202565.html&amp;psig=AFQjCNHtLNiK-MxNahfj9DWa86Ja5HBECQ&amp;ust=1489074534698924"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hopefornigeriaonline.com/wp-content/uploads/2013/03/abcd.jp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www.google.com.ng/url?sa=i&amp;rct=j&amp;q=&amp;esrc=s&amp;source=images&amp;cd=&amp;cad=rja&amp;uact=8&amp;ved=0ahUKEwjFrKexq_nTAhUJY1AKHRR6DBUQjRwIBw&amp;url=http://www.24x7mag.com/2015/03/reader-feedback-comments-week-24x7s-website/&amp;psig=AFQjCNGBcrcXwiRgAszED8eq97O79SBidA&amp;ust=1495193339550247" TargetMode="Externa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s://www.google.com.ng/imgres?imgurl=https://thumb7.shutterstock.com/display_pic_with_logo/11994/257438431/stock-vector-thank-you-word-cloud-vector-background-all-languages-257438431.jpg&amp;imgrefurl=https://www.shutterstock.com/image-vector/thank-you-word-cloud-vector-background-257438461&amp;docid=32rZVgc7dtR20M&amp;tbnid=ujZkgIa5Jg9_AM:&amp;vet=10ahUKEwj23NrW2PTTAhXDbVAKHXVnC1o4ZBAzCBYoFDAU..i&amp;w=450&amp;h=358&amp;bih=782&amp;biw=1518&amp;q=thank%20you%20Merci%20Obrigado&amp;ved=0ahUKEwj23NrW2PTTAhXDbVAKHXVnC1o4ZBAzCBYoFDAU&amp;iact=mrc&amp;uact=8" TargetMode="Externa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com.ng/imgres?q=dangerous+situations&amp;start=231&amp;um=1&amp;hl=en&amp;sa=N&amp;biw=988&amp;bih=649&amp;tbm=isch&amp;tbnid=jPTr6oHkMmHVmM:&amp;imgrefurl=http://response.restoration.noaa.gov/chemicalspilltour&amp;docid=dswjaHh0hF-ojM&amp;imgurl=http://response.restoration.noaa.gov/sites/all/themes/orr/images/overturned.truck.jpg&amp;w=356&amp;h=278&amp;ei=bYU0UPrOIoWWhQf3yICIAQ&amp;zoom=1&amp;iact=hc&amp;vpx=103&amp;vpy=2&amp;dur=202&amp;hovh=198&amp;hovw=254&amp;tx=135&amp;ty=65&amp;sig=111824075628291335159&amp;page=14&amp;tbnh=144&amp;tbnw=184&amp;ndsp=20&amp;ved=1t:429,r:5,s:231,i:137"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www.google.com.ng/url?sa=i&amp;rct=j&amp;q=&amp;esrc=s&amp;source=images&amp;cd=&amp;cad=rja&amp;uact=8&amp;ved=0ahUKEwibuLqB2-rTAhVFfhoKHaWVAZAQjRwIBw&amp;url=http://www.riskinteg.com/KB/1_Risk_Management_Basics/1_2_risk_management_process.aspx&amp;psig=AFQjCNGhcy0hV5B29yKMbz1K1C5MfQ25sw&amp;ust=1494690528371154"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bing.com/images/search?q=Risk+pictures&amp;view=detail&amp;id=19C6113DF61C3FD0A8B03C7704174149A2AD2A45&amp;first=241&amp;FORM=IDFRIR"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381000" y="855110"/>
            <a:ext cx="8504728" cy="1388510"/>
          </a:xfrm>
          <a:ln>
            <a:miter lim="800000"/>
            <a:headEnd/>
            <a:tailEnd/>
          </a:ln>
        </p:spPr>
        <p:style>
          <a:lnRef idx="0">
            <a:scrgbClr r="0" g="0" b="0"/>
          </a:lnRef>
          <a:fillRef idx="1002">
            <a:schemeClr val="dk1"/>
          </a:fillRef>
          <a:effectRef idx="0">
            <a:scrgbClr r="0" g="0" b="0"/>
          </a:effectRef>
          <a:fontRef idx="major"/>
        </p:style>
        <p:txBody>
          <a:bodyPr/>
          <a:lstStyle/>
          <a:p>
            <a:pPr algn="ctr">
              <a:defRPr/>
            </a:pPr>
            <a:br>
              <a:rPr lang="en-US" altLang="en-US" b="1" dirty="0">
                <a:solidFill>
                  <a:srgbClr val="C00000"/>
                </a:solidFill>
              </a:rPr>
            </a:br>
            <a:r>
              <a:rPr lang="en-US" altLang="en-US" b="1" dirty="0">
                <a:solidFill>
                  <a:srgbClr val="C00000"/>
                </a:solidFill>
              </a:rPr>
              <a:t>Fundamentals in Risk Management _2 </a:t>
            </a:r>
            <a:br>
              <a:rPr lang="en-US" altLang="en-US" dirty="0"/>
            </a:br>
            <a:endParaRPr lang="en-US" altLang="en-US" dirty="0">
              <a:solidFill>
                <a:srgbClr val="C00000"/>
              </a:solidFill>
            </a:endParaRPr>
          </a:p>
        </p:txBody>
      </p:sp>
      <p:sp>
        <p:nvSpPr>
          <p:cNvPr id="3" name="Subtitle 2"/>
          <p:cNvSpPr>
            <a:spLocks noGrp="1"/>
          </p:cNvSpPr>
          <p:nvPr>
            <p:ph type="subTitle" idx="1"/>
          </p:nvPr>
        </p:nvSpPr>
        <p:spPr>
          <a:xfrm>
            <a:off x="1371600" y="6324600"/>
            <a:ext cx="6400800" cy="381000"/>
          </a:xfrm>
        </p:spPr>
        <p:txBody>
          <a:bodyPr/>
          <a:lstStyle/>
          <a:p>
            <a:pPr>
              <a:defRPr/>
            </a:pPr>
            <a:r>
              <a:rPr lang="en-US" sz="1600" dirty="0"/>
              <a:t>IITA Risk Management Committee – May 2017</a:t>
            </a:r>
          </a:p>
        </p:txBody>
      </p:sp>
      <p:pic>
        <p:nvPicPr>
          <p:cNvPr id="5" name="Picture 4" descr="Image result for hacking images">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36966" y="4159339"/>
            <a:ext cx="3047999" cy="2121289"/>
          </a:xfrm>
          <a:prstGeom prst="rect">
            <a:avLst/>
          </a:prstGeom>
          <a:noFill/>
          <a:ln>
            <a:noFill/>
          </a:ln>
        </p:spPr>
      </p:pic>
      <p:pic>
        <p:nvPicPr>
          <p:cNvPr id="6" name="Picture 5" descr="Image result for cassava farm">
            <a:hlinkClick r:id="rId4"/>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1000" y="2243620"/>
            <a:ext cx="3097480" cy="1920310"/>
          </a:xfrm>
          <a:prstGeom prst="rect">
            <a:avLst/>
          </a:prstGeom>
          <a:noFill/>
          <a:ln>
            <a:noFill/>
          </a:ln>
        </p:spPr>
      </p:pic>
      <p:pic>
        <p:nvPicPr>
          <p:cNvPr id="7" name="Picture 6" descr="Image result for cassava farm">
            <a:hlinkClick r:id="rId6"/>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50280" y="2243620"/>
            <a:ext cx="2456230" cy="2053977"/>
          </a:xfrm>
          <a:prstGeom prst="rect">
            <a:avLst/>
          </a:prstGeom>
          <a:noFill/>
          <a:ln>
            <a:noFill/>
          </a:ln>
        </p:spPr>
      </p:pic>
      <p:pic>
        <p:nvPicPr>
          <p:cNvPr id="8" name="Picture 7" descr="Image result for african agriculture">
            <a:hlinkClick r:id="rId8"/>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478480" y="2243620"/>
            <a:ext cx="2971800" cy="1979600"/>
          </a:xfrm>
          <a:prstGeom prst="rect">
            <a:avLst/>
          </a:prstGeom>
          <a:noFill/>
          <a:ln>
            <a:noFill/>
          </a:ln>
        </p:spPr>
      </p:pic>
      <p:pic>
        <p:nvPicPr>
          <p:cNvPr id="9" name="Picture 8" descr="destroyed crops"/>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950543" y="4297597"/>
            <a:ext cx="2955967" cy="2052320"/>
          </a:xfrm>
          <a:prstGeom prst="rect">
            <a:avLst/>
          </a:prstGeom>
          <a:noFill/>
          <a:ln>
            <a:noFill/>
          </a:ln>
        </p:spPr>
      </p:pic>
      <p:pic>
        <p:nvPicPr>
          <p:cNvPr id="10" name="Picture 9" descr="Image result for crop damage">
            <a:hlinkClick r:id="rId11"/>
          </p:cNvPr>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81000" y="4159339"/>
            <a:ext cx="2955966" cy="219057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0"/>
            <a:ext cx="7391400" cy="533400"/>
          </a:xfrm>
        </p:spPr>
        <p:txBody>
          <a:bodyPr/>
          <a:lstStyle/>
          <a:p>
            <a:r>
              <a:rPr lang="en-US" b="1" dirty="0"/>
              <a:t>RISK REPORTING</a:t>
            </a:r>
          </a:p>
        </p:txBody>
      </p:sp>
      <p:graphicFrame>
        <p:nvGraphicFramePr>
          <p:cNvPr id="5" name="Content Placeholder 4"/>
          <p:cNvGraphicFramePr>
            <a:graphicFrameLocks noGrp="1"/>
          </p:cNvGraphicFramePr>
          <p:nvPr>
            <p:ph idx="1"/>
          </p:nvPr>
        </p:nvGraphicFramePr>
        <p:xfrm>
          <a:off x="457200" y="762000"/>
          <a:ext cx="8229600" cy="5638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0"/>
            <a:ext cx="7391400" cy="533400"/>
          </a:xfrm>
        </p:spPr>
        <p:txBody>
          <a:bodyPr/>
          <a:lstStyle/>
          <a:p>
            <a:r>
              <a:rPr lang="en-US" b="1" dirty="0"/>
              <a:t>                               Risk Reporting</a:t>
            </a:r>
          </a:p>
        </p:txBody>
      </p:sp>
      <p:pic>
        <p:nvPicPr>
          <p:cNvPr id="1026" name="Picture 2"/>
          <p:cNvPicPr>
            <a:picLocks noGrp="1" noChangeAspect="1" noChangeArrowheads="1"/>
          </p:cNvPicPr>
          <p:nvPr>
            <p:ph idx="1"/>
          </p:nvPr>
        </p:nvPicPr>
        <p:blipFill>
          <a:blip r:embed="rId2" cstate="print"/>
          <a:srcRect/>
          <a:stretch>
            <a:fillRect/>
          </a:stretch>
        </p:blipFill>
        <p:spPr bwMode="auto">
          <a:xfrm>
            <a:off x="685799" y="923594"/>
            <a:ext cx="8127797" cy="5096206"/>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600200" y="0"/>
            <a:ext cx="7391400" cy="533400"/>
          </a:xfrm>
        </p:spPr>
        <p:txBody>
          <a:bodyPr/>
          <a:lstStyle/>
          <a:p>
            <a:r>
              <a:rPr lang="en-US" altLang="en-US" b="1" dirty="0"/>
              <a:t>Risk Management at IITA Today</a:t>
            </a:r>
            <a:endParaRPr lang="en-US" altLang="en-US" dirty="0"/>
          </a:p>
        </p:txBody>
      </p:sp>
      <p:sp>
        <p:nvSpPr>
          <p:cNvPr id="3" name="Content Placeholder 2"/>
          <p:cNvSpPr>
            <a:spLocks noGrp="1"/>
          </p:cNvSpPr>
          <p:nvPr>
            <p:ph idx="1"/>
          </p:nvPr>
        </p:nvSpPr>
        <p:spPr>
          <a:xfrm>
            <a:off x="152400" y="685800"/>
            <a:ext cx="8839200" cy="5867400"/>
          </a:xfrm>
        </p:spPr>
        <p:txBody>
          <a:bodyPr/>
          <a:lstStyle/>
          <a:p>
            <a:pPr>
              <a:buFont typeface="Wingdings" panose="05000000000000000000" pitchFamily="2" charset="2"/>
              <a:buChar char="Ø"/>
              <a:defRPr/>
            </a:pPr>
            <a:r>
              <a:rPr lang="en-US" sz="2800" dirty="0"/>
              <a:t>Risk management Policy</a:t>
            </a:r>
          </a:p>
          <a:p>
            <a:pPr>
              <a:buFont typeface="Wingdings" panose="05000000000000000000" pitchFamily="2" charset="2"/>
              <a:buChar char="Ø"/>
              <a:defRPr/>
            </a:pPr>
            <a:r>
              <a:rPr lang="en-US" sz="2800" dirty="0"/>
              <a:t>Risk management Committee</a:t>
            </a:r>
          </a:p>
          <a:p>
            <a:pPr lvl="1">
              <a:buFont typeface="Wingdings" panose="05000000000000000000" pitchFamily="2" charset="2"/>
              <a:buChar char="Ø"/>
              <a:defRPr/>
            </a:pPr>
            <a:r>
              <a:rPr lang="en-US" dirty="0"/>
              <a:t>Awareness Seminar</a:t>
            </a:r>
          </a:p>
          <a:p>
            <a:pPr lvl="1">
              <a:buFont typeface="Wingdings" panose="05000000000000000000" pitchFamily="2" charset="2"/>
              <a:buChar char="Ø"/>
              <a:defRPr/>
            </a:pPr>
            <a:r>
              <a:rPr lang="en-US" dirty="0"/>
              <a:t>Risk Register (Corporate level)</a:t>
            </a:r>
          </a:p>
          <a:p>
            <a:pPr lvl="1">
              <a:buFont typeface="Wingdings" panose="05000000000000000000" pitchFamily="2" charset="2"/>
              <a:buChar char="Ø"/>
              <a:defRPr/>
            </a:pPr>
            <a:r>
              <a:rPr lang="en-US" dirty="0"/>
              <a:t>Risk Awareness week</a:t>
            </a:r>
          </a:p>
          <a:p>
            <a:pPr lvl="1">
              <a:buFont typeface="Wingdings" panose="05000000000000000000" pitchFamily="2" charset="2"/>
              <a:buChar char="Ø"/>
              <a:defRPr/>
            </a:pPr>
            <a:r>
              <a:rPr lang="en-US" dirty="0"/>
              <a:t>Business Continuity plan</a:t>
            </a:r>
          </a:p>
          <a:p>
            <a:pPr lvl="1">
              <a:buFont typeface="Wingdings" panose="05000000000000000000" pitchFamily="2" charset="2"/>
              <a:buChar char="Ø"/>
              <a:defRPr/>
            </a:pPr>
            <a:r>
              <a:rPr lang="en-US" dirty="0"/>
              <a:t>Board reporting</a:t>
            </a:r>
          </a:p>
          <a:p>
            <a:pPr>
              <a:buFont typeface="Wingdings" panose="05000000000000000000" pitchFamily="2" charset="2"/>
              <a:buChar char="Ø"/>
              <a:defRPr/>
            </a:pPr>
            <a:r>
              <a:rPr lang="en-US" sz="2800" dirty="0"/>
              <a:t>Hub Level Risk management Committee</a:t>
            </a:r>
          </a:p>
          <a:p>
            <a:pPr>
              <a:buFont typeface="Wingdings" panose="05000000000000000000" pitchFamily="2" charset="2"/>
              <a:buChar char="Ø"/>
              <a:defRPr/>
            </a:pPr>
            <a:r>
              <a:rPr lang="en-US" sz="2800" dirty="0"/>
              <a:t>Risk Identification Template</a:t>
            </a:r>
          </a:p>
          <a:p>
            <a:pPr>
              <a:buFont typeface="Wingdings" panose="05000000000000000000" pitchFamily="2" charset="2"/>
              <a:buChar char="Ø"/>
              <a:defRPr/>
            </a:pPr>
            <a:r>
              <a:rPr lang="en-US" sz="2800" dirty="0"/>
              <a:t>Risk Assessment 2014 and 2016</a:t>
            </a:r>
          </a:p>
          <a:p>
            <a:pPr>
              <a:buFont typeface="Wingdings" panose="05000000000000000000" pitchFamily="2" charset="2"/>
              <a:buChar char="Ø"/>
              <a:defRPr/>
            </a:pPr>
            <a:r>
              <a:rPr lang="en-US" sz="2800" dirty="0"/>
              <a:t>Mitigation plan developed (2014)</a:t>
            </a:r>
          </a:p>
          <a:p>
            <a:pPr marL="0" indent="0">
              <a:buFont typeface="Arial" charset="0"/>
              <a:buNone/>
              <a:defRPr/>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0"/>
            <a:ext cx="7391400" cy="533400"/>
          </a:xfrm>
        </p:spPr>
        <p:txBody>
          <a:bodyPr/>
          <a:lstStyle/>
          <a:p>
            <a:r>
              <a:rPr lang="en-US" b="1" dirty="0"/>
              <a:t>IITA Topmost Risk 2016</a:t>
            </a:r>
          </a:p>
        </p:txBody>
      </p:sp>
      <p:sp>
        <p:nvSpPr>
          <p:cNvPr id="3" name="Content Placeholder 2"/>
          <p:cNvSpPr>
            <a:spLocks noGrp="1"/>
          </p:cNvSpPr>
          <p:nvPr>
            <p:ph idx="1"/>
          </p:nvPr>
        </p:nvSpPr>
        <p:spPr>
          <a:xfrm>
            <a:off x="152400" y="533400"/>
            <a:ext cx="8839200" cy="6172200"/>
          </a:xfrm>
        </p:spPr>
        <p:txBody>
          <a:bodyPr/>
          <a:lstStyle/>
          <a:p>
            <a:pPr>
              <a:buFont typeface="Wingdings" panose="05000000000000000000" pitchFamily="2" charset="2"/>
              <a:buChar char="ü"/>
            </a:pPr>
            <a:r>
              <a:rPr lang="en-US" sz="2000" b="1" dirty="0"/>
              <a:t>PROJECT DEVELOPMENT &amp; CONTRACTUAL</a:t>
            </a:r>
            <a:endParaRPr lang="en-US" sz="2000" dirty="0"/>
          </a:p>
          <a:p>
            <a:pPr marL="344488" lvl="0" indent="0">
              <a:buNone/>
            </a:pPr>
            <a:r>
              <a:rPr lang="en-US" sz="2000" dirty="0"/>
              <a:t>Poor Project Execution due to delay in releasing funds and partners inability to;   a) comply with contractual obligations;, b) deliver on assigned task,   c) separate project funds from their other funds, d) demonstrate commitment and be more engaged</a:t>
            </a:r>
          </a:p>
          <a:p>
            <a:pPr marL="344488" lvl="0" indent="0">
              <a:buNone/>
            </a:pPr>
            <a:endParaRPr lang="en-US" sz="1800" dirty="0"/>
          </a:p>
          <a:p>
            <a:pPr lvl="0">
              <a:buFont typeface="Wingdings" panose="05000000000000000000" pitchFamily="2" charset="2"/>
              <a:buChar char="ü"/>
            </a:pPr>
            <a:r>
              <a:rPr lang="en-US" sz="2000" b="1" dirty="0"/>
              <a:t>LOSS OF BIO-RESOURCES</a:t>
            </a:r>
          </a:p>
          <a:p>
            <a:pPr marL="344488" lvl="0" indent="0">
              <a:buNone/>
            </a:pPr>
            <a:r>
              <a:rPr lang="en-US" sz="2000" dirty="0"/>
              <a:t>Non-attainment of project deliverables due to loss of R4D resources, such as farm trials, soil and plant samples or germplasm, microbial collections, pest, diseases and farm destruction by animals</a:t>
            </a:r>
          </a:p>
          <a:p>
            <a:pPr marL="0" lvl="0" indent="0">
              <a:buNone/>
            </a:pPr>
            <a:endParaRPr lang="en-US" sz="1800" dirty="0"/>
          </a:p>
          <a:p>
            <a:pPr lvl="0">
              <a:buFont typeface="Wingdings" panose="05000000000000000000" pitchFamily="2" charset="2"/>
              <a:buChar char="ü"/>
            </a:pPr>
            <a:r>
              <a:rPr lang="en-US" sz="2000" b="1" dirty="0"/>
              <a:t>RESOURCE MOBILIZATION</a:t>
            </a:r>
          </a:p>
          <a:p>
            <a:pPr marL="344488" indent="0">
              <a:buNone/>
            </a:pPr>
            <a:r>
              <a:rPr lang="en-US" sz="2000" dirty="0"/>
              <a:t>Operational disruption arising from over dependence on resources from a few core donors; </a:t>
            </a:r>
          </a:p>
          <a:p>
            <a:pPr marL="344488" lvl="0" indent="0">
              <a:buNone/>
            </a:pPr>
            <a:endParaRPr lang="en-US" sz="1800" dirty="0"/>
          </a:p>
          <a:p>
            <a:pPr lvl="0">
              <a:buFont typeface="Wingdings" panose="05000000000000000000" pitchFamily="2" charset="2"/>
              <a:buChar char="ü"/>
            </a:pPr>
            <a:r>
              <a:rPr lang="en-US" sz="2000" b="1" dirty="0"/>
              <a:t>INFORMATION AND COMMUNICATION TECHNOLOGY (ICT)</a:t>
            </a:r>
          </a:p>
          <a:p>
            <a:pPr marL="344488" lvl="0" indent="0">
              <a:buNone/>
            </a:pPr>
            <a:r>
              <a:rPr lang="en-US" sz="2000" dirty="0"/>
              <a:t>Loss of critical data due to failure of ICT system and policies and; Data Security and loss of sensitive information</a:t>
            </a:r>
            <a:endParaRPr lang="en-US" sz="2000" b="1" dirty="0"/>
          </a:p>
          <a:p>
            <a:pPr marL="0" lv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p:txBody>
      </p:sp>
    </p:spTree>
    <p:extLst>
      <p:ext uri="{BB962C8B-B14F-4D97-AF65-F5344CB8AC3E}">
        <p14:creationId xmlns:p14="http://schemas.microsoft.com/office/powerpoint/2010/main" val="28293901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0"/>
            <a:ext cx="7391400" cy="533400"/>
          </a:xfrm>
        </p:spPr>
        <p:txBody>
          <a:bodyPr/>
          <a:lstStyle/>
          <a:p>
            <a:r>
              <a:rPr lang="en-US" b="1" dirty="0"/>
              <a:t>IITA Topmost Risk 2016</a:t>
            </a:r>
            <a:endParaRPr lang="en-US" dirty="0"/>
          </a:p>
        </p:txBody>
      </p:sp>
      <p:sp>
        <p:nvSpPr>
          <p:cNvPr id="3" name="Content Placeholder 2"/>
          <p:cNvSpPr>
            <a:spLocks noGrp="1"/>
          </p:cNvSpPr>
          <p:nvPr>
            <p:ph idx="1"/>
          </p:nvPr>
        </p:nvSpPr>
        <p:spPr>
          <a:xfrm>
            <a:off x="152400" y="533400"/>
            <a:ext cx="8839200" cy="6172200"/>
          </a:xfrm>
        </p:spPr>
        <p:txBody>
          <a:bodyPr/>
          <a:lstStyle/>
          <a:p>
            <a:pPr lvl="0">
              <a:buFont typeface="Wingdings" panose="05000000000000000000" pitchFamily="2" charset="2"/>
              <a:buChar char="ü"/>
            </a:pPr>
            <a:r>
              <a:rPr lang="en-US" sz="2000" b="1" dirty="0"/>
              <a:t>FINANCE &amp; CONTROLS</a:t>
            </a:r>
          </a:p>
          <a:p>
            <a:pPr marL="344488" lvl="0" indent="0">
              <a:buNone/>
            </a:pPr>
            <a:r>
              <a:rPr lang="en-US" sz="2000" dirty="0"/>
              <a:t>Loss of liquid asset (Investment risk); Loss of outstanding payments from donors (Receivable risk); Loss of funds/ liquid asset due to operational inefficiency, Burglary/Forgery/Theft of cash and Risk associated with unsettled advances on Projects</a:t>
            </a:r>
          </a:p>
          <a:p>
            <a:pPr marL="0" lvl="0" indent="0">
              <a:buNone/>
            </a:pPr>
            <a:endParaRPr lang="en-US" sz="1800" dirty="0"/>
          </a:p>
          <a:p>
            <a:pPr>
              <a:buFont typeface="Wingdings" panose="05000000000000000000" pitchFamily="2" charset="2"/>
              <a:buChar char="ü"/>
            </a:pPr>
            <a:r>
              <a:rPr lang="en-US" sz="2000" b="1" dirty="0"/>
              <a:t>LOSS OF CRITICAL INFRASTURUCTURE</a:t>
            </a:r>
          </a:p>
          <a:p>
            <a:pPr marL="344488" indent="0">
              <a:buNone/>
            </a:pPr>
            <a:r>
              <a:rPr lang="en-US" sz="2000" dirty="0"/>
              <a:t>Productivity loss due to infrastructural failure i.e. prolong power failure, breakdown of air conditional, water treatment plant, laboratory equipment, Road accident, inadequate office/lab accommodation, loss of vehicles , screen/glass house, malfunction of old equipment and  natural disaster; Loss of Critical Infrastructure</a:t>
            </a:r>
          </a:p>
          <a:p>
            <a:pPr marL="344488" lvl="0" indent="0">
              <a:buNone/>
            </a:pPr>
            <a:endParaRPr lang="en-US" sz="1800" dirty="0"/>
          </a:p>
          <a:p>
            <a:pPr>
              <a:buFont typeface="Wingdings" panose="05000000000000000000" pitchFamily="2" charset="2"/>
              <a:buChar char="ü"/>
            </a:pPr>
            <a:r>
              <a:rPr lang="en-US" sz="2000" b="1" dirty="0"/>
              <a:t>HUMAN CAPITAL</a:t>
            </a:r>
          </a:p>
          <a:p>
            <a:pPr marL="344488" indent="0">
              <a:buNone/>
            </a:pPr>
            <a:r>
              <a:rPr lang="en-US" sz="2000" dirty="0"/>
              <a:t>Non adaptation of generic HR policies to local laws and non-specification of which legal jurisdiction apply to individual international staff contracts; Exit of critical staff / staff turnover; Human and financial loss due to occupational hazard; Recruitment/Employment Contract / Staffing Remuneration &amp; Talent Management.</a:t>
            </a:r>
          </a:p>
        </p:txBody>
      </p:sp>
    </p:spTree>
    <p:extLst>
      <p:ext uri="{BB962C8B-B14F-4D97-AF65-F5344CB8AC3E}">
        <p14:creationId xmlns:p14="http://schemas.microsoft.com/office/powerpoint/2010/main" val="12565936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0"/>
            <a:ext cx="7391400" cy="533400"/>
          </a:xfrm>
        </p:spPr>
        <p:txBody>
          <a:bodyPr/>
          <a:lstStyle/>
          <a:p>
            <a:r>
              <a:rPr lang="en-US" b="1" dirty="0"/>
              <a:t>IITA Topmost Risk 2016</a:t>
            </a:r>
            <a:endParaRPr lang="en-US" dirty="0"/>
          </a:p>
        </p:txBody>
      </p:sp>
      <p:sp>
        <p:nvSpPr>
          <p:cNvPr id="3" name="Content Placeholder 2"/>
          <p:cNvSpPr>
            <a:spLocks noGrp="1"/>
          </p:cNvSpPr>
          <p:nvPr>
            <p:ph idx="1"/>
          </p:nvPr>
        </p:nvSpPr>
        <p:spPr>
          <a:xfrm>
            <a:off x="152400" y="533400"/>
            <a:ext cx="8839200" cy="6172200"/>
          </a:xfrm>
        </p:spPr>
        <p:txBody>
          <a:bodyPr/>
          <a:lstStyle/>
          <a:p>
            <a:pPr>
              <a:buFont typeface="Wingdings" panose="05000000000000000000" pitchFamily="2" charset="2"/>
              <a:buChar char="ü"/>
            </a:pPr>
            <a:r>
              <a:rPr lang="en-US" sz="2000" b="1" dirty="0"/>
              <a:t>POLITICAL &amp; OTHERS</a:t>
            </a:r>
          </a:p>
          <a:p>
            <a:pPr marL="344488" indent="0">
              <a:buNone/>
            </a:pPr>
            <a:r>
              <a:rPr lang="en-US" sz="2000" dirty="0"/>
              <a:t>Operational disruption due to political unrest, insecurity, riots, unrests. (Station/campus vulnerability due to inadequate security infrastructure); Productivity loss due to our unique working environment i.e. Government Bureaucracy/delayed processing of shipping document, frequent vehicle breakdowns due to poor road infrastructure and long distances. erratic Fuel and power supply; Political &amp; others.</a:t>
            </a:r>
          </a:p>
          <a:p>
            <a:pPr marL="344488" indent="0">
              <a:buNone/>
            </a:pPr>
            <a:endParaRPr lang="en-US" sz="1200" dirty="0"/>
          </a:p>
          <a:p>
            <a:pPr>
              <a:buFont typeface="Wingdings" panose="05000000000000000000" pitchFamily="2" charset="2"/>
              <a:buChar char="ü"/>
            </a:pPr>
            <a:r>
              <a:rPr lang="en-US" sz="2000" dirty="0"/>
              <a:t> </a:t>
            </a:r>
            <a:r>
              <a:rPr lang="en-US" sz="2000" b="1" dirty="0"/>
              <a:t>MANAGEMENT/ADMINISTRATION</a:t>
            </a:r>
          </a:p>
          <a:p>
            <a:pPr marL="344488" indent="-344488">
              <a:buNone/>
            </a:pPr>
            <a:r>
              <a:rPr lang="en-US" sz="2000" dirty="0"/>
              <a:t>	Poor management of  change process which the  Institute goes through almost every 4 years, leaves room for various speculations and confusion/blurring of roles; Management/Administration; Crisis of cohesion—The Management Team(MT); Strategic direction from the Board; Crisis of learning and accountability</a:t>
            </a:r>
          </a:p>
          <a:p>
            <a:pPr marL="0" indent="0">
              <a:buNone/>
            </a:pPr>
            <a:endParaRPr lang="en-US" sz="1200" dirty="0"/>
          </a:p>
          <a:p>
            <a:pPr>
              <a:buFont typeface="Wingdings" panose="05000000000000000000" pitchFamily="2" charset="2"/>
              <a:buChar char="ü"/>
            </a:pPr>
            <a:r>
              <a:rPr lang="en-US" sz="2000" b="1" dirty="0"/>
              <a:t>LOSS OF CRITICAL INFRASTURUCTURE</a:t>
            </a:r>
          </a:p>
          <a:p>
            <a:pPr marL="344488" indent="0">
              <a:buNone/>
            </a:pPr>
            <a:r>
              <a:rPr lang="en-US" sz="2000" dirty="0"/>
              <a:t>Operation disruption due to challenges of supply chain system i.e. Lack of Procurement Plan, Delayed delivery of imported goods, scarcity and   High cost and low quality of  essential resources, late payment of suppliers; Loss of Resources</a:t>
            </a:r>
          </a:p>
          <a:p>
            <a:pPr marL="0" indent="0">
              <a:buNone/>
            </a:pPr>
            <a:endParaRPr lang="en-US" sz="2000" dirty="0"/>
          </a:p>
        </p:txBody>
      </p:sp>
    </p:spTree>
    <p:extLst>
      <p:ext uri="{BB962C8B-B14F-4D97-AF65-F5344CB8AC3E}">
        <p14:creationId xmlns:p14="http://schemas.microsoft.com/office/powerpoint/2010/main" val="17959121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0"/>
            <a:ext cx="7391400" cy="533400"/>
          </a:xfrm>
        </p:spPr>
        <p:txBody>
          <a:bodyPr/>
          <a:lstStyle/>
          <a:p>
            <a:r>
              <a:rPr lang="en-US" b="1" dirty="0"/>
              <a:t>IITA Topmost Risk 2016</a:t>
            </a:r>
            <a:endParaRPr lang="en-US" dirty="0"/>
          </a:p>
        </p:txBody>
      </p:sp>
      <p:sp>
        <p:nvSpPr>
          <p:cNvPr id="3" name="Content Placeholder 2"/>
          <p:cNvSpPr>
            <a:spLocks noGrp="1"/>
          </p:cNvSpPr>
          <p:nvPr>
            <p:ph idx="1"/>
          </p:nvPr>
        </p:nvSpPr>
        <p:spPr>
          <a:xfrm>
            <a:off x="152400" y="685800"/>
            <a:ext cx="8839200" cy="6019800"/>
          </a:xfrm>
        </p:spPr>
        <p:txBody>
          <a:bodyPr/>
          <a:lstStyle/>
          <a:p>
            <a:pPr>
              <a:buFont typeface="Wingdings" panose="05000000000000000000" pitchFamily="2" charset="2"/>
              <a:buChar char="ü"/>
            </a:pPr>
            <a:r>
              <a:rPr lang="en-US" sz="2000" b="1" dirty="0"/>
              <a:t>SUPPLY CHAIN</a:t>
            </a:r>
          </a:p>
          <a:p>
            <a:pPr marL="344488" indent="0">
              <a:buNone/>
            </a:pPr>
            <a:r>
              <a:rPr lang="en-US" sz="2000" dirty="0"/>
              <a:t>Complications arising from  unaligned and changing operational model in certain units i.e. Poor planning from programming unit and  changing prices of supplies; Control risk at stations outside HQ; Potential reputational risk due to Genetically Modified Organism (GMO) protest,  chemical spillage, improper handling of waste, Reputational loss due to  non-compliance with regulatory laws; Reputational risk arising from evolving linkages among Research,  Development and business; Loss of assets due to theft by stakeholders due to robbery, theft, accident</a:t>
            </a:r>
          </a:p>
          <a:p>
            <a:pPr marL="344488" indent="0">
              <a:buNone/>
            </a:pPr>
            <a:endParaRPr lang="en-US" sz="1200" dirty="0"/>
          </a:p>
          <a:p>
            <a:pPr>
              <a:buFont typeface="Wingdings" panose="05000000000000000000" pitchFamily="2" charset="2"/>
              <a:buChar char="ü"/>
            </a:pPr>
            <a:r>
              <a:rPr lang="en-US" sz="2000" b="1" dirty="0"/>
              <a:t>OPERATIONAL/REPUTATION/LEGAL</a:t>
            </a:r>
          </a:p>
          <a:p>
            <a:pPr marL="344488" indent="0">
              <a:buNone/>
            </a:pPr>
            <a:r>
              <a:rPr lang="en-US" sz="2000" dirty="0"/>
              <a:t>Station/campus vulnerability due to inadequate security infrastructure i.e. inefficient profiling at the gate</a:t>
            </a:r>
          </a:p>
          <a:p>
            <a:pPr marL="344488" indent="0">
              <a:buNone/>
            </a:pPr>
            <a:endParaRPr lang="en-US" sz="1200" dirty="0"/>
          </a:p>
          <a:p>
            <a:pPr>
              <a:buFont typeface="Wingdings" panose="05000000000000000000" pitchFamily="2" charset="2"/>
              <a:buChar char="ü"/>
            </a:pPr>
            <a:r>
              <a:rPr lang="en-US" sz="2000" b="1" dirty="0"/>
              <a:t>SECURITY</a:t>
            </a:r>
          </a:p>
          <a:p>
            <a:pPr marL="344488" indent="0">
              <a:buNone/>
            </a:pPr>
            <a:r>
              <a:rPr lang="en-US" sz="2000" dirty="0"/>
              <a:t>Station/campus vulnerability due to inadequate security infrastructure i.e. inefficient profiling at the gate, </a:t>
            </a:r>
          </a:p>
        </p:txBody>
      </p:sp>
    </p:spTree>
    <p:extLst>
      <p:ext uri="{BB962C8B-B14F-4D97-AF65-F5344CB8AC3E}">
        <p14:creationId xmlns:p14="http://schemas.microsoft.com/office/powerpoint/2010/main" val="26782241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1600200" y="0"/>
            <a:ext cx="7391400" cy="533400"/>
          </a:xfrm>
        </p:spPr>
        <p:txBody>
          <a:bodyPr/>
          <a:lstStyle/>
          <a:p>
            <a:r>
              <a:rPr lang="en-US" altLang="en-US" b="1"/>
              <a:t>         Moving Forward</a:t>
            </a:r>
          </a:p>
        </p:txBody>
      </p:sp>
      <p:pic>
        <p:nvPicPr>
          <p:cNvPr id="39939" name="Content Placeholder 3" descr="Image result for risk management images funny">
            <a:hlinkClick r:id="rId2"/>
          </p:cNvPr>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2190750" y="1747838"/>
            <a:ext cx="4762500" cy="3743325"/>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0"/>
            <a:ext cx="7391400" cy="533400"/>
          </a:xfrm>
        </p:spPr>
        <p:txBody>
          <a:bodyPr/>
          <a:lstStyle/>
          <a:p>
            <a:r>
              <a:rPr lang="en-US" b="1" dirty="0"/>
              <a:t>Expectations from stakeholders</a:t>
            </a:r>
            <a:br>
              <a:rPr lang="en-US" dirty="0"/>
            </a:br>
            <a:endParaRPr lang="en-US" dirty="0"/>
          </a:p>
        </p:txBody>
      </p:sp>
      <p:sp>
        <p:nvSpPr>
          <p:cNvPr id="3" name="Content Placeholder 2"/>
          <p:cNvSpPr>
            <a:spLocks noGrp="1"/>
          </p:cNvSpPr>
          <p:nvPr>
            <p:ph idx="1"/>
          </p:nvPr>
        </p:nvSpPr>
        <p:spPr>
          <a:xfrm>
            <a:off x="0" y="762000"/>
            <a:ext cx="8839200" cy="5334001"/>
          </a:xfrm>
        </p:spPr>
        <p:txBody>
          <a:bodyPr numCol="2"/>
          <a:lstStyle/>
          <a:p>
            <a:pPr>
              <a:buNone/>
            </a:pPr>
            <a:endParaRPr lang="en-US" sz="2000" b="1" dirty="0"/>
          </a:p>
          <a:p>
            <a:pPr>
              <a:buNone/>
            </a:pPr>
            <a:r>
              <a:rPr lang="en-US" sz="2000" b="1" dirty="0"/>
              <a:t>	</a:t>
            </a:r>
            <a:r>
              <a:rPr lang="en-US" sz="2400" b="1" dirty="0"/>
              <a:t>Unit level </a:t>
            </a:r>
            <a:endParaRPr lang="en-US" sz="2000" b="1" dirty="0"/>
          </a:p>
          <a:p>
            <a:r>
              <a:rPr lang="en-US" sz="2400" dirty="0"/>
              <a:t>All team members </a:t>
            </a:r>
          </a:p>
          <a:p>
            <a:r>
              <a:rPr lang="en-US" sz="2400" dirty="0"/>
              <a:t>Identify the risks in your activities </a:t>
            </a:r>
          </a:p>
          <a:p>
            <a:r>
              <a:rPr lang="en-US" sz="2400" dirty="0"/>
              <a:t>Day-to-day activities </a:t>
            </a:r>
          </a:p>
          <a:p>
            <a:r>
              <a:rPr lang="en-US" sz="2400" dirty="0"/>
              <a:t>Your mitigating and monitoring strategies for identified risks </a:t>
            </a:r>
          </a:p>
          <a:p>
            <a:r>
              <a:rPr lang="en-US" sz="2400" dirty="0"/>
              <a:t>Report to RMC in your locality </a:t>
            </a:r>
          </a:p>
          <a:p>
            <a:endParaRPr lang="en-US" sz="2000" dirty="0"/>
          </a:p>
          <a:p>
            <a:endParaRPr lang="en-US" sz="2000" dirty="0"/>
          </a:p>
          <a:p>
            <a:endParaRPr lang="en-US" sz="2000" dirty="0"/>
          </a:p>
          <a:p>
            <a:endParaRPr lang="en-US" sz="2000" dirty="0"/>
          </a:p>
          <a:p>
            <a:endParaRPr lang="en-US" sz="2000" dirty="0"/>
          </a:p>
          <a:p>
            <a:pPr>
              <a:buNone/>
            </a:pPr>
            <a:r>
              <a:rPr lang="en-US" sz="2000" b="1" dirty="0"/>
              <a:t>	</a:t>
            </a:r>
            <a:r>
              <a:rPr lang="en-US" sz="2400" b="1" dirty="0"/>
              <a:t>Individual level </a:t>
            </a:r>
          </a:p>
          <a:p>
            <a:r>
              <a:rPr lang="en-US" sz="2400" dirty="0"/>
              <a:t>Participate in Unit’s Risk Identification Process </a:t>
            </a:r>
          </a:p>
          <a:p>
            <a:r>
              <a:rPr lang="en-US" sz="2400" dirty="0"/>
              <a:t>Be proactive </a:t>
            </a:r>
          </a:p>
          <a:p>
            <a:r>
              <a:rPr lang="en-US" sz="2400" dirty="0"/>
              <a:t>Ask questions when carrying out your duties </a:t>
            </a:r>
          </a:p>
          <a:p>
            <a:r>
              <a:rPr lang="en-US" sz="2400" dirty="0"/>
              <a:t>What, When, Where and Way Out of the potential risks identified </a:t>
            </a:r>
          </a:p>
          <a:p>
            <a:endParaRPr lang="en-US" sz="2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1600200" y="0"/>
            <a:ext cx="7391400" cy="533400"/>
          </a:xfrm>
        </p:spPr>
        <p:txBody>
          <a:bodyPr/>
          <a:lstStyle/>
          <a:p>
            <a:r>
              <a:rPr lang="en-US" altLang="en-US" b="1" dirty="0"/>
              <a:t> </a:t>
            </a:r>
            <a:r>
              <a:rPr lang="en-US" b="1" dirty="0"/>
              <a:t>Expectations from stakeholders</a:t>
            </a:r>
            <a:endParaRPr lang="en-US" altLang="en-US" b="1" dirty="0"/>
          </a:p>
        </p:txBody>
      </p:sp>
      <p:sp>
        <p:nvSpPr>
          <p:cNvPr id="4" name="Content Placeholder 3"/>
          <p:cNvSpPr>
            <a:spLocks noGrp="1"/>
          </p:cNvSpPr>
          <p:nvPr>
            <p:ph idx="1"/>
          </p:nvPr>
        </p:nvSpPr>
        <p:spPr>
          <a:xfrm>
            <a:off x="152400" y="685800"/>
            <a:ext cx="8839200" cy="5867400"/>
          </a:xfrm>
        </p:spPr>
        <p:style>
          <a:lnRef idx="1">
            <a:schemeClr val="accent3"/>
          </a:lnRef>
          <a:fillRef idx="2">
            <a:schemeClr val="accent3"/>
          </a:fillRef>
          <a:effectRef idx="1">
            <a:schemeClr val="accent3"/>
          </a:effectRef>
          <a:fontRef idx="minor">
            <a:schemeClr val="dk1"/>
          </a:fontRef>
        </p:style>
        <p:txBody>
          <a:bodyPr/>
          <a:lstStyle/>
          <a:p>
            <a:pPr marL="0" indent="0">
              <a:buNone/>
              <a:defRPr/>
            </a:pPr>
            <a:r>
              <a:rPr lang="en-US" b="1" dirty="0">
                <a:solidFill>
                  <a:schemeClr val="accent3">
                    <a:lumMod val="75000"/>
                  </a:schemeClr>
                </a:solidFill>
              </a:rPr>
              <a:t>Get involved</a:t>
            </a:r>
          </a:p>
          <a:p>
            <a:pPr>
              <a:buFont typeface="Wingdings" panose="05000000000000000000" pitchFamily="2" charset="2"/>
              <a:buChar char="§"/>
              <a:defRPr/>
            </a:pPr>
            <a:r>
              <a:rPr lang="en-US" altLang="en-US" dirty="0">
                <a:latin typeface="Cambria" pitchFamily="18" charset="0"/>
              </a:rPr>
              <a:t>Be proactive</a:t>
            </a:r>
          </a:p>
          <a:p>
            <a:pPr>
              <a:buFont typeface="Wingdings" panose="05000000000000000000" pitchFamily="2" charset="2"/>
              <a:buChar char="§"/>
              <a:defRPr/>
            </a:pPr>
            <a:r>
              <a:rPr lang="en-US" dirty="0"/>
              <a:t>Understand the Risk Assessment/Management Process</a:t>
            </a:r>
          </a:p>
          <a:p>
            <a:pPr>
              <a:buFont typeface="Wingdings" panose="05000000000000000000" pitchFamily="2" charset="2"/>
              <a:buChar char="§"/>
              <a:defRPr/>
            </a:pPr>
            <a:r>
              <a:rPr lang="en-US" altLang="en-US" dirty="0">
                <a:latin typeface="Cambria" pitchFamily="18" charset="0"/>
              </a:rPr>
              <a:t>Participate in Unit/Project  Risk Identification and assessment</a:t>
            </a:r>
          </a:p>
          <a:p>
            <a:pPr>
              <a:buFont typeface="Wingdings" panose="05000000000000000000" pitchFamily="2" charset="2"/>
              <a:buChar char="§"/>
              <a:defRPr/>
            </a:pPr>
            <a:r>
              <a:rPr lang="en-US" altLang="en-US" dirty="0">
                <a:latin typeface="Cambria" pitchFamily="18" charset="0"/>
              </a:rPr>
              <a:t>Ask questions when carrying out your duties	</a:t>
            </a:r>
          </a:p>
          <a:p>
            <a:pPr>
              <a:buFont typeface="Wingdings" panose="05000000000000000000" pitchFamily="2" charset="2"/>
              <a:buChar char="§"/>
              <a:defRPr/>
            </a:pPr>
            <a:r>
              <a:rPr lang="en-US" altLang="en-US" dirty="0">
                <a:latin typeface="Cambria" pitchFamily="18" charset="0"/>
              </a:rPr>
              <a:t>What , When, Where and Way Out of the potential risks identified</a:t>
            </a:r>
          </a:p>
          <a:p>
            <a:pPr marL="0" indent="0">
              <a:buFont typeface="Arial" charset="0"/>
              <a:buNone/>
              <a:defRPr/>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600200" y="0"/>
            <a:ext cx="7391400" cy="533400"/>
          </a:xfrm>
        </p:spPr>
        <p:txBody>
          <a:bodyPr/>
          <a:lstStyle/>
          <a:p>
            <a:r>
              <a:rPr lang="en-US" altLang="en-US" b="1" dirty="0"/>
              <a:t>           CONTENTS</a:t>
            </a:r>
          </a:p>
        </p:txBody>
      </p:sp>
      <p:sp>
        <p:nvSpPr>
          <p:cNvPr id="15363" name="Content Placeholder 2"/>
          <p:cNvSpPr>
            <a:spLocks noGrp="1"/>
          </p:cNvSpPr>
          <p:nvPr>
            <p:ph idx="1"/>
          </p:nvPr>
        </p:nvSpPr>
        <p:spPr>
          <a:xfrm>
            <a:off x="152400" y="609600"/>
            <a:ext cx="8839200" cy="6134372"/>
          </a:xfrm>
        </p:spPr>
        <p:txBody>
          <a:bodyPr/>
          <a:lstStyle/>
          <a:p>
            <a:pPr marL="0" indent="0">
              <a:buNone/>
            </a:pPr>
            <a:r>
              <a:rPr lang="en-US" altLang="en-US" sz="1800" dirty="0"/>
              <a:t>	                		</a:t>
            </a:r>
          </a:p>
          <a:p>
            <a:pPr marL="463550" indent="0">
              <a:buNone/>
            </a:pPr>
            <a:endParaRPr lang="en-US" altLang="en-US" sz="2400" dirty="0"/>
          </a:p>
          <a:p>
            <a:pPr marL="463550" indent="0">
              <a:buNone/>
            </a:pPr>
            <a:r>
              <a:rPr lang="en-US" altLang="en-US" sz="2400" dirty="0"/>
              <a:t>Recap (Why are we here, RM process, RM methods) </a:t>
            </a:r>
          </a:p>
          <a:p>
            <a:pPr marL="463550" indent="0">
              <a:buNone/>
            </a:pPr>
            <a:r>
              <a:rPr lang="en-US" altLang="en-US" sz="2400" dirty="0"/>
              <a:t>Risk Response /Treatment  </a:t>
            </a:r>
            <a:r>
              <a:rPr lang="en-US" altLang="en-US" sz="1600" b="1" dirty="0"/>
              <a:t>(</a:t>
            </a:r>
            <a:r>
              <a:rPr lang="fr-FR" sz="1600" b="1" dirty="0"/>
              <a:t>Réponse / traitement des risques)</a:t>
            </a:r>
            <a:endParaRPr lang="en-US" altLang="en-US" sz="1600" b="1" dirty="0"/>
          </a:p>
          <a:p>
            <a:pPr marL="463550" indent="0">
              <a:buNone/>
            </a:pPr>
            <a:r>
              <a:rPr lang="en-US" altLang="en-US" sz="2400" dirty="0"/>
              <a:t>Risk Mitigation </a:t>
            </a:r>
            <a:r>
              <a:rPr lang="en-US" altLang="en-US" sz="1600" b="1" dirty="0"/>
              <a:t>(</a:t>
            </a:r>
            <a:r>
              <a:rPr lang="fr-FR" sz="1600" b="1" dirty="0"/>
              <a:t>Atténuation des risques</a:t>
            </a:r>
            <a:r>
              <a:rPr lang="en-US" altLang="en-US" sz="1600" b="1" dirty="0"/>
              <a:t>)</a:t>
            </a:r>
          </a:p>
          <a:p>
            <a:pPr marL="463550" indent="0">
              <a:buNone/>
            </a:pPr>
            <a:r>
              <a:rPr lang="en-US" altLang="en-US" sz="2400" dirty="0"/>
              <a:t>Risk Reporting </a:t>
            </a:r>
            <a:r>
              <a:rPr lang="en-US" altLang="en-US" sz="1600" b="1" dirty="0"/>
              <a:t>(</a:t>
            </a:r>
            <a:r>
              <a:rPr lang="fr-FR" sz="1600" b="1" dirty="0"/>
              <a:t>Rapports sur les risques</a:t>
            </a:r>
            <a:r>
              <a:rPr lang="en-US" altLang="en-US" sz="1600" b="1" dirty="0"/>
              <a:t> )</a:t>
            </a:r>
          </a:p>
          <a:p>
            <a:pPr marL="463550" indent="0">
              <a:buNone/>
            </a:pPr>
            <a:r>
              <a:rPr lang="en-US" altLang="en-US" sz="2400" dirty="0"/>
              <a:t>Risk Management at IITA today </a:t>
            </a:r>
            <a:r>
              <a:rPr lang="en-US" altLang="en-US" sz="1600" b="1" dirty="0"/>
              <a:t>(</a:t>
            </a:r>
            <a:r>
              <a:rPr lang="fr-FR" sz="1600" b="1" dirty="0"/>
              <a:t>Gestion des risques</a:t>
            </a:r>
          </a:p>
          <a:p>
            <a:pPr marL="463550" indent="0">
              <a:buNone/>
            </a:pPr>
            <a:r>
              <a:rPr lang="fr-FR" sz="1600" b="1" dirty="0"/>
              <a:t>				               à l'IITA aujourd'hui)</a:t>
            </a:r>
            <a:endParaRPr lang="en-US" altLang="en-US" sz="1600" b="1" dirty="0"/>
          </a:p>
          <a:p>
            <a:pPr marL="463550" indent="0">
              <a:buNone/>
            </a:pPr>
            <a:r>
              <a:rPr lang="en-US" altLang="en-US" sz="2400" dirty="0"/>
              <a:t>IITA topmost Risk 2016  </a:t>
            </a:r>
            <a:r>
              <a:rPr lang="en-US" altLang="en-US" sz="1600" b="1" dirty="0"/>
              <a:t>(</a:t>
            </a:r>
            <a:r>
              <a:rPr lang="fr-FR" sz="1600" b="1" dirty="0"/>
              <a:t>Risque maximal de l'IITA 2016</a:t>
            </a:r>
            <a:r>
              <a:rPr lang="en-US" altLang="en-US" sz="1600" b="1" dirty="0"/>
              <a:t> )</a:t>
            </a:r>
          </a:p>
          <a:p>
            <a:pPr marL="463550" indent="0">
              <a:buNone/>
            </a:pPr>
            <a:r>
              <a:rPr lang="en-US" altLang="en-US" sz="2400" dirty="0"/>
              <a:t>Expectation From Stakeholders  </a:t>
            </a:r>
            <a:r>
              <a:rPr lang="en-US" altLang="en-US" sz="1600" b="1" dirty="0"/>
              <a:t>(</a:t>
            </a:r>
            <a:r>
              <a:rPr lang="fr-FR" sz="1600" b="1" dirty="0"/>
              <a:t>Attente des parties </a:t>
            </a:r>
          </a:p>
          <a:p>
            <a:pPr marL="463550" indent="0">
              <a:buNone/>
            </a:pPr>
            <a:r>
              <a:rPr lang="fr-FR" sz="1600" b="1" dirty="0"/>
              <a:t>					prenantes</a:t>
            </a:r>
            <a:r>
              <a:rPr lang="en-US" altLang="en-US" sz="1600" dirty="0"/>
              <a:t>)</a:t>
            </a:r>
          </a:p>
          <a:p>
            <a:pPr marL="0" indent="0">
              <a:buNone/>
            </a:pPr>
            <a:endParaRPr lang="en-US" altLang="en-US" sz="2400" dirty="0"/>
          </a:p>
          <a:p>
            <a:endParaRPr lang="en-US" altLang="en-US" sz="2400" dirty="0"/>
          </a:p>
          <a:p>
            <a:endParaRPr lang="en-US" altLang="en-US" sz="2400" dirty="0"/>
          </a:p>
          <a:p>
            <a:pPr marL="0" indent="0">
              <a:buNone/>
            </a:pPr>
            <a:endParaRPr lang="en-US" altLang="en-US" sz="2400" dirty="0"/>
          </a:p>
          <a:p>
            <a:pPr marL="0" indent="0">
              <a:buNone/>
            </a:pPr>
            <a:endParaRPr lang="en-US" altLang="en-US" sz="2400" dirty="0"/>
          </a:p>
        </p:txBody>
      </p:sp>
      <p:pic>
        <p:nvPicPr>
          <p:cNvPr id="7" name="Picture 6" descr="hectare seed yam farm">
            <a:hlinkClick r:id="rId3"/>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0015" y="3276600"/>
            <a:ext cx="2673985" cy="191960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1600200" y="0"/>
            <a:ext cx="7391400" cy="533400"/>
          </a:xfrm>
        </p:spPr>
        <p:txBody>
          <a:bodyPr/>
          <a:lstStyle/>
          <a:p>
            <a:r>
              <a:rPr lang="en-US" b="1" dirty="0"/>
              <a:t>Expectations from stakeholders</a:t>
            </a:r>
            <a:endParaRPr lang="en-US" altLang="en-US" b="1" dirty="0"/>
          </a:p>
        </p:txBody>
      </p:sp>
      <p:sp>
        <p:nvSpPr>
          <p:cNvPr id="3" name="Content Placeholder 2"/>
          <p:cNvSpPr>
            <a:spLocks noGrp="1"/>
          </p:cNvSpPr>
          <p:nvPr>
            <p:ph idx="1"/>
          </p:nvPr>
        </p:nvSpPr>
        <p:spPr>
          <a:xfrm>
            <a:off x="152400" y="685800"/>
            <a:ext cx="8839200" cy="5867400"/>
          </a:xfrm>
        </p:spPr>
        <p:txBody>
          <a:bodyPr/>
          <a:lstStyle/>
          <a:p>
            <a:pPr>
              <a:buFont typeface="Wingdings" panose="05000000000000000000" pitchFamily="2" charset="2"/>
              <a:buChar char="ü"/>
              <a:defRPr/>
            </a:pPr>
            <a:r>
              <a:rPr lang="en-US" dirty="0"/>
              <a:t>Continuously identify the risk in your areas</a:t>
            </a:r>
          </a:p>
          <a:p>
            <a:pPr>
              <a:buFont typeface="Wingdings" panose="05000000000000000000" pitchFamily="2" charset="2"/>
              <a:buChar char="ü"/>
              <a:defRPr/>
            </a:pPr>
            <a:r>
              <a:rPr lang="en-US" dirty="0"/>
              <a:t>Determine their likelihood of occurring</a:t>
            </a:r>
          </a:p>
          <a:p>
            <a:pPr>
              <a:buFont typeface="Wingdings" panose="05000000000000000000" pitchFamily="2" charset="2"/>
              <a:buChar char="ü"/>
              <a:defRPr/>
            </a:pPr>
            <a:r>
              <a:rPr lang="en-US" dirty="0"/>
              <a:t>Determine the severity of impact</a:t>
            </a:r>
          </a:p>
          <a:p>
            <a:pPr>
              <a:buFont typeface="Wingdings" panose="05000000000000000000" pitchFamily="2" charset="2"/>
              <a:buChar char="ü"/>
              <a:defRPr/>
            </a:pPr>
            <a:r>
              <a:rPr lang="en-US" dirty="0"/>
              <a:t>Ascertain controls currently in place</a:t>
            </a:r>
          </a:p>
          <a:p>
            <a:pPr>
              <a:buFont typeface="Wingdings" panose="05000000000000000000" pitchFamily="2" charset="2"/>
              <a:buChar char="ü"/>
              <a:defRPr/>
            </a:pPr>
            <a:r>
              <a:rPr lang="en-US" dirty="0"/>
              <a:t>Identify what else can or needs to be done</a:t>
            </a:r>
          </a:p>
          <a:p>
            <a:pPr>
              <a:buFont typeface="Wingdings" panose="05000000000000000000" pitchFamily="2" charset="2"/>
              <a:buChar char="ü"/>
              <a:defRPr/>
            </a:pPr>
            <a:r>
              <a:rPr lang="en-US" dirty="0"/>
              <a:t>Create a Unit/Lab/field level Risk Register</a:t>
            </a:r>
          </a:p>
          <a:p>
            <a:pPr>
              <a:buFont typeface="Wingdings" panose="05000000000000000000" pitchFamily="2" charset="2"/>
              <a:buChar char="ü"/>
              <a:defRPr/>
            </a:pPr>
            <a:r>
              <a:rPr lang="en-US" dirty="0"/>
              <a:t>Take actions identified</a:t>
            </a:r>
          </a:p>
          <a:p>
            <a:pPr>
              <a:buFont typeface="Wingdings" panose="05000000000000000000" pitchFamily="2" charset="2"/>
              <a:buChar char="ü"/>
              <a:defRPr/>
            </a:pPr>
            <a:r>
              <a:rPr lang="en-US" dirty="0"/>
              <a:t>Monitor effect of the actions taken and</a:t>
            </a:r>
          </a:p>
          <a:p>
            <a:pPr>
              <a:buFont typeface="Wingdings" panose="05000000000000000000" pitchFamily="2" charset="2"/>
              <a:buChar char="ü"/>
              <a:defRPr/>
            </a:pPr>
            <a:r>
              <a:rPr lang="en-US" dirty="0"/>
              <a:t>Revise Risk Register</a:t>
            </a:r>
          </a:p>
          <a:p>
            <a:pPr marL="0" indent="0">
              <a:buFont typeface="Arial" charset="0"/>
              <a:buNone/>
              <a:defRPr/>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pic>
        <p:nvPicPr>
          <p:cNvPr id="4" name="Content Placeholder 3" descr="Image result for questions comments concerns">
            <a:hlinkClick r:id="rId2"/>
          </p:cNvPr>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0" y="533400"/>
            <a:ext cx="5029200" cy="3657600"/>
          </a:xfrm>
          <a:prstGeom prst="rect">
            <a:avLst/>
          </a:prstGeom>
          <a:noFill/>
          <a:ln>
            <a:noFill/>
          </a:ln>
        </p:spPr>
      </p:pic>
      <p:pic>
        <p:nvPicPr>
          <p:cNvPr id="65538" name="Picture 2" descr="Image result for questions comments concern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20655" y="4191000"/>
            <a:ext cx="4323345" cy="251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5919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a:t> </a:t>
            </a:r>
          </a:p>
        </p:txBody>
      </p:sp>
      <p:pic>
        <p:nvPicPr>
          <p:cNvPr id="4" name="Picture 3" descr="Image result for thank you Merci Obrigado">
            <a:hlinkClick r:id="rId2"/>
          </p:cNvPr>
          <p:cNvPicPr/>
          <p:nvPr/>
        </p:nvPicPr>
        <p:blipFill>
          <a:blip r:embed="rId3" cstate="print">
            <a:extLst>
              <a:ext uri="{BEBA8EAE-BF5A-486C-A8C5-ECC9F3942E4B}">
                <a14:imgProps xmlns:a14="http://schemas.microsoft.com/office/drawing/2010/main">
                  <a14:imgLayer r:embed="rId4">
                    <a14:imgEffect>
                      <a14:saturation sat="400000"/>
                    </a14:imgEffect>
                    <a14:imgEffect>
                      <a14:brightnessContrast bright="5000" contrast="30000"/>
                    </a14:imgEffect>
                  </a14:imgLayer>
                </a14:imgProps>
              </a:ext>
              <a:ext uri="{28A0092B-C50C-407E-A947-70E740481C1C}">
                <a14:useLocalDpi xmlns:a14="http://schemas.microsoft.com/office/drawing/2010/main" val="0"/>
              </a:ext>
            </a:extLst>
          </a:blip>
          <a:srcRect/>
          <a:stretch>
            <a:fillRect/>
          </a:stretch>
        </p:blipFill>
        <p:spPr bwMode="auto">
          <a:xfrm>
            <a:off x="0" y="533400"/>
            <a:ext cx="9144000" cy="6172200"/>
          </a:xfrm>
          <a:prstGeom prst="rect">
            <a:avLst/>
          </a:prstGeom>
          <a:solidFill>
            <a:srgbClr val="FFEFE1"/>
          </a:solidFill>
          <a:ln>
            <a:solidFill>
              <a:schemeClr val="tx1"/>
            </a:solidFill>
          </a:ln>
        </p:spPr>
        <p:style>
          <a:lnRef idx="1">
            <a:schemeClr val="accent6"/>
          </a:lnRef>
          <a:fillRef idx="2">
            <a:schemeClr val="accent6"/>
          </a:fillRef>
          <a:effectRef idx="1">
            <a:schemeClr val="accent6"/>
          </a:effectRef>
          <a:fontRef idx="minor">
            <a:schemeClr val="dk1"/>
          </a:fontRef>
        </p:style>
      </p:pic>
      <p:sp>
        <p:nvSpPr>
          <p:cNvPr id="5" name="Content Placeholder 4"/>
          <p:cNvSpPr>
            <a:spLocks noGrp="1"/>
          </p:cNvSpPr>
          <p:nvPr>
            <p:ph idx="1"/>
          </p:nvPr>
        </p:nvSpPr>
        <p:spPr>
          <a:xfrm>
            <a:off x="0" y="533400"/>
            <a:ext cx="9144000" cy="6324600"/>
          </a:xfrm>
        </p:spPr>
        <p:txBody>
          <a:bodyPr/>
          <a:lstStyle/>
          <a:p>
            <a:pPr marL="0" indent="0">
              <a:buNone/>
            </a:pPr>
            <a:r>
              <a:rPr lang="en-US" dirty="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600200" y="0"/>
            <a:ext cx="7391400" cy="533400"/>
          </a:xfrm>
        </p:spPr>
        <p:txBody>
          <a:bodyPr/>
          <a:lstStyle/>
          <a:p>
            <a:r>
              <a:rPr lang="en-US" altLang="en-US" b="1" dirty="0"/>
              <a:t>        Why are we here?</a:t>
            </a:r>
          </a:p>
        </p:txBody>
      </p:sp>
      <p:sp>
        <p:nvSpPr>
          <p:cNvPr id="3" name="Content Placeholder 2"/>
          <p:cNvSpPr>
            <a:spLocks noGrp="1"/>
          </p:cNvSpPr>
          <p:nvPr>
            <p:ph idx="1"/>
          </p:nvPr>
        </p:nvSpPr>
        <p:spPr>
          <a:xfrm>
            <a:off x="152400" y="685800"/>
            <a:ext cx="8839200" cy="5867400"/>
          </a:xfrm>
        </p:spPr>
        <p:txBody>
          <a:bodyPr/>
          <a:lstStyle/>
          <a:p>
            <a:pPr algn="ctr">
              <a:buNone/>
              <a:defRPr/>
            </a:pPr>
            <a:r>
              <a:rPr lang="en-US" altLang="en-US" b="1" dirty="0">
                <a:solidFill>
                  <a:schemeClr val="accent6">
                    <a:lumMod val="75000"/>
                  </a:schemeClr>
                </a:solidFill>
              </a:rPr>
              <a:t>Where and How do I fit</a:t>
            </a:r>
          </a:p>
          <a:p>
            <a:pPr algn="ctr">
              <a:buNone/>
              <a:defRPr/>
            </a:pPr>
            <a:endParaRPr lang="en-US" dirty="0">
              <a:solidFill>
                <a:schemeClr val="accent6">
                  <a:lumMod val="75000"/>
                </a:schemeClr>
              </a:solidFill>
            </a:endParaRPr>
          </a:p>
          <a:p>
            <a:pPr>
              <a:buFont typeface="Wingdings" panose="05000000000000000000" pitchFamily="2" charset="2"/>
              <a:buChar char="q"/>
              <a:defRPr/>
            </a:pPr>
            <a:r>
              <a:rPr lang="en-US" dirty="0"/>
              <a:t>Where does your station fits</a:t>
            </a:r>
          </a:p>
          <a:p>
            <a:pPr marL="0" indent="0">
              <a:buFont typeface="Arial" charset="0"/>
              <a:buNone/>
              <a:defRPr/>
            </a:pPr>
            <a:endParaRPr lang="en-US" dirty="0"/>
          </a:p>
          <a:p>
            <a:pPr>
              <a:buFont typeface="Wingdings" panose="05000000000000000000" pitchFamily="2" charset="2"/>
              <a:buChar char="q"/>
              <a:defRPr/>
            </a:pPr>
            <a:r>
              <a:rPr lang="en-US" dirty="0"/>
              <a:t>Your unit/project and you</a:t>
            </a:r>
          </a:p>
          <a:p>
            <a:pPr marL="0" indent="0">
              <a:buFont typeface="Arial" charset="0"/>
              <a:buNone/>
              <a:defRPr/>
            </a:pPr>
            <a:endParaRPr lang="en-US" dirty="0"/>
          </a:p>
        </p:txBody>
      </p:sp>
      <p:pic>
        <p:nvPicPr>
          <p:cNvPr id="5" name="rg_hi" descr="http://t3.gstatic.com/images?q=tbn:ANd9GcRy4cuGAlZXVz2SfvLp990ObbfrwiOX6xtlchY-kTYGf2N70nI1">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7000" y="4114800"/>
            <a:ext cx="2505635" cy="247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600200" y="0"/>
            <a:ext cx="7391400" cy="533400"/>
          </a:xfrm>
        </p:spPr>
        <p:txBody>
          <a:bodyPr/>
          <a:lstStyle/>
          <a:p>
            <a:r>
              <a:rPr lang="en-US" altLang="en-US" b="1" dirty="0"/>
              <a:t>The Risk Management Process</a:t>
            </a:r>
          </a:p>
        </p:txBody>
      </p:sp>
      <p:pic>
        <p:nvPicPr>
          <p:cNvPr id="26627" name="Content Placeholder 5" descr="Image result for risk management process">
            <a:hlinkClick r:id="rId2"/>
          </p:cNvPr>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1447800" y="685800"/>
            <a:ext cx="6324600" cy="586740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0"/>
            <a:ext cx="7391400" cy="533400"/>
          </a:xfrm>
        </p:spPr>
        <p:txBody>
          <a:bodyPr/>
          <a:lstStyle/>
          <a:p>
            <a:r>
              <a:rPr lang="en-US" b="1" dirty="0"/>
              <a:t>Risk Identification Methods</a:t>
            </a:r>
          </a:p>
        </p:txBody>
      </p:sp>
      <p:sp>
        <p:nvSpPr>
          <p:cNvPr id="3" name="Content Placeholder 2"/>
          <p:cNvSpPr>
            <a:spLocks noGrp="1"/>
          </p:cNvSpPr>
          <p:nvPr>
            <p:ph idx="1"/>
          </p:nvPr>
        </p:nvSpPr>
        <p:spPr>
          <a:xfrm>
            <a:off x="375289" y="555605"/>
            <a:ext cx="8839200" cy="6108512"/>
          </a:xfrm>
        </p:spPr>
        <p:txBody>
          <a:bodyPr/>
          <a:lstStyle/>
          <a:p>
            <a:endParaRPr lang="en-US" sz="2800" dirty="0"/>
          </a:p>
          <a:p>
            <a:pPr marL="0" indent="0">
              <a:buNone/>
            </a:pPr>
            <a:endParaRPr lang="en-US" sz="2800" dirty="0"/>
          </a:p>
          <a:p>
            <a:pPr marL="0" indent="0">
              <a:buNone/>
            </a:pPr>
            <a:endParaRPr lang="en-US" sz="2800" dirty="0"/>
          </a:p>
          <a:p>
            <a:pPr marL="0" indent="0">
              <a:buNone/>
            </a:pPr>
            <a:endParaRPr lang="en-US" sz="2800" dirty="0"/>
          </a:p>
          <a:p>
            <a:endParaRPr lang="en-US" sz="2800" dirty="0"/>
          </a:p>
        </p:txBody>
      </p:sp>
      <p:pic>
        <p:nvPicPr>
          <p:cNvPr id="563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62400" y="4671952"/>
            <a:ext cx="2030374" cy="15544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63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0152" y="4958757"/>
            <a:ext cx="1381125" cy="16240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6324"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0152" y="731043"/>
            <a:ext cx="2388184" cy="1357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6325"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63299" y="821377"/>
            <a:ext cx="2328301" cy="1747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6326"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53200" y="3795321"/>
            <a:ext cx="2438400" cy="2320970"/>
          </a:xfrm>
          <a:prstGeom prst="rect">
            <a:avLst/>
          </a:prstGeom>
          <a:noFill/>
          <a:ln>
            <a:noFill/>
          </a:ln>
          <a:effectLst>
            <a:outerShdw blurRad="50800" dist="50800" dir="5400000" algn="ctr" rotWithShape="0">
              <a:schemeClr val="accent3">
                <a:lumMod val="20000"/>
                <a:lumOff val="8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6327"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071199" y="4888794"/>
            <a:ext cx="1724025" cy="1513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6328" name="Picture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646255" y="609600"/>
            <a:ext cx="2756197"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6329" name="Picture 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81000" y="2652629"/>
            <a:ext cx="2004652" cy="18406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315490" y="6407329"/>
            <a:ext cx="1371600" cy="307777"/>
          </a:xfrm>
          <a:prstGeom prst="rect">
            <a:avLst/>
          </a:prstGeom>
          <a:noFill/>
        </p:spPr>
        <p:txBody>
          <a:bodyPr wrap="square" rtlCol="0">
            <a:spAutoFit/>
          </a:bodyPr>
          <a:lstStyle/>
          <a:p>
            <a:pPr algn="ctr"/>
            <a:r>
              <a:rPr lang="en-US" sz="1400" b="1" dirty="0"/>
              <a:t>Brainstorm</a:t>
            </a:r>
          </a:p>
        </p:txBody>
      </p:sp>
      <p:sp>
        <p:nvSpPr>
          <p:cNvPr id="13" name="TextBox 12"/>
          <p:cNvSpPr txBox="1"/>
          <p:nvPr/>
        </p:nvSpPr>
        <p:spPr>
          <a:xfrm>
            <a:off x="1600200" y="2088356"/>
            <a:ext cx="1600200" cy="307777"/>
          </a:xfrm>
          <a:prstGeom prst="rect">
            <a:avLst/>
          </a:prstGeom>
          <a:noFill/>
        </p:spPr>
        <p:txBody>
          <a:bodyPr wrap="square" rtlCol="0">
            <a:spAutoFit/>
          </a:bodyPr>
          <a:lstStyle/>
          <a:p>
            <a:pPr algn="ctr"/>
            <a:r>
              <a:rPr lang="en-US" sz="1400" b="1" dirty="0"/>
              <a:t>Lesson Learnt</a:t>
            </a:r>
          </a:p>
        </p:txBody>
      </p:sp>
      <p:sp>
        <p:nvSpPr>
          <p:cNvPr id="14" name="TextBox 13"/>
          <p:cNvSpPr txBox="1"/>
          <p:nvPr/>
        </p:nvSpPr>
        <p:spPr>
          <a:xfrm>
            <a:off x="7079503" y="2617579"/>
            <a:ext cx="1371600" cy="307777"/>
          </a:xfrm>
          <a:prstGeom prst="rect">
            <a:avLst/>
          </a:prstGeom>
          <a:noFill/>
        </p:spPr>
        <p:txBody>
          <a:bodyPr wrap="square" rtlCol="0">
            <a:spAutoFit/>
          </a:bodyPr>
          <a:lstStyle/>
          <a:p>
            <a:pPr algn="ctr"/>
            <a:r>
              <a:rPr lang="en-US" sz="1400" b="1" dirty="0"/>
              <a:t>Interview</a:t>
            </a:r>
          </a:p>
        </p:txBody>
      </p:sp>
      <p:sp>
        <p:nvSpPr>
          <p:cNvPr id="15" name="TextBox 14"/>
          <p:cNvSpPr txBox="1"/>
          <p:nvPr/>
        </p:nvSpPr>
        <p:spPr>
          <a:xfrm>
            <a:off x="7620000" y="6140897"/>
            <a:ext cx="1371600" cy="523220"/>
          </a:xfrm>
          <a:prstGeom prst="rect">
            <a:avLst/>
          </a:prstGeom>
          <a:noFill/>
        </p:spPr>
        <p:txBody>
          <a:bodyPr wrap="square" rtlCol="0">
            <a:spAutoFit/>
          </a:bodyPr>
          <a:lstStyle/>
          <a:p>
            <a:pPr algn="ctr"/>
            <a:r>
              <a:rPr lang="en-US" sz="1400" b="1" dirty="0"/>
              <a:t>Statistical Analysis</a:t>
            </a:r>
          </a:p>
        </p:txBody>
      </p:sp>
      <p:sp>
        <p:nvSpPr>
          <p:cNvPr id="17" name="TextBox 16"/>
          <p:cNvSpPr txBox="1"/>
          <p:nvPr/>
        </p:nvSpPr>
        <p:spPr>
          <a:xfrm>
            <a:off x="1240418" y="4493265"/>
            <a:ext cx="1371600" cy="307777"/>
          </a:xfrm>
          <a:prstGeom prst="rect">
            <a:avLst/>
          </a:prstGeom>
          <a:noFill/>
        </p:spPr>
        <p:txBody>
          <a:bodyPr wrap="square" rtlCol="0">
            <a:spAutoFit/>
          </a:bodyPr>
          <a:lstStyle/>
          <a:p>
            <a:pPr algn="ctr"/>
            <a:r>
              <a:rPr lang="en-US" sz="1400" b="1" dirty="0"/>
              <a:t>Fault tree</a:t>
            </a:r>
          </a:p>
        </p:txBody>
      </p:sp>
      <p:sp>
        <p:nvSpPr>
          <p:cNvPr id="18" name="TextBox 17"/>
          <p:cNvSpPr txBox="1"/>
          <p:nvPr/>
        </p:nvSpPr>
        <p:spPr>
          <a:xfrm>
            <a:off x="4485876" y="6278769"/>
            <a:ext cx="1536561" cy="307777"/>
          </a:xfrm>
          <a:prstGeom prst="rect">
            <a:avLst/>
          </a:prstGeom>
          <a:noFill/>
        </p:spPr>
        <p:txBody>
          <a:bodyPr wrap="square" rtlCol="0">
            <a:spAutoFit/>
          </a:bodyPr>
          <a:lstStyle/>
          <a:p>
            <a:pPr algn="ctr"/>
            <a:r>
              <a:rPr lang="en-US" sz="1400" b="1" dirty="0"/>
              <a:t>Questionnaire</a:t>
            </a:r>
          </a:p>
        </p:txBody>
      </p:sp>
      <p:pic>
        <p:nvPicPr>
          <p:cNvPr id="56330" name="Picture 10"/>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795224" y="2617579"/>
            <a:ext cx="2286000" cy="18070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36781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b="1" dirty="0"/>
              <a:t>Risk Responses/Treatment</a:t>
            </a:r>
          </a:p>
        </p:txBody>
      </p:sp>
      <p:sp>
        <p:nvSpPr>
          <p:cNvPr id="32771" name="Content Placeholder 2"/>
          <p:cNvSpPr>
            <a:spLocks noGrp="1"/>
          </p:cNvSpPr>
          <p:nvPr>
            <p:ph idx="1"/>
          </p:nvPr>
        </p:nvSpPr>
        <p:spPr>
          <a:xfrm>
            <a:off x="152400" y="685800"/>
            <a:ext cx="8839200" cy="5867400"/>
          </a:xfrm>
        </p:spPr>
        <p:txBody>
          <a:bodyPr/>
          <a:lstStyle/>
          <a:p>
            <a:pPr marL="0" indent="0" algn="ctr">
              <a:buNone/>
            </a:pPr>
            <a:r>
              <a:rPr lang="en-US" sz="2400" dirty="0"/>
              <a:t>A process to modify risk (ISO 31000)</a:t>
            </a:r>
          </a:p>
          <a:p>
            <a:pPr marL="0" indent="0" algn="ctr">
              <a:buNone/>
            </a:pPr>
            <a:r>
              <a:rPr lang="en-US" altLang="en-US" sz="2400" dirty="0"/>
              <a:t>What can &amp; will we do about risk</a:t>
            </a:r>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r>
              <a:rPr lang="en-US" sz="2400" dirty="0"/>
              <a:t>Risk treatment (or response) involves:</a:t>
            </a:r>
          </a:p>
          <a:p>
            <a:pPr marL="463550" indent="-177800">
              <a:buNone/>
            </a:pPr>
            <a:r>
              <a:rPr lang="en-US" sz="2400" dirty="0"/>
              <a:t>• the selection of one or more options for modifying risks</a:t>
            </a:r>
          </a:p>
          <a:p>
            <a:pPr marL="463550" indent="-177800">
              <a:buNone/>
            </a:pPr>
            <a:r>
              <a:rPr lang="en-US" sz="2400" dirty="0"/>
              <a:t>•  implementing those options</a:t>
            </a:r>
          </a:p>
          <a:p>
            <a:pPr marL="463550" indent="-177800">
              <a:buNone/>
            </a:pPr>
            <a:r>
              <a:rPr lang="en-US" sz="2400" dirty="0"/>
              <a:t>•  the treatments then provide controls or modify current controls</a:t>
            </a:r>
          </a:p>
          <a:p>
            <a:pPr marL="0" indent="0">
              <a:buNone/>
            </a:pPr>
            <a:endParaRPr lang="en-US" sz="1800" i="1" dirty="0"/>
          </a:p>
          <a:p>
            <a:pPr marL="0" indent="0">
              <a:buNone/>
            </a:pPr>
            <a:r>
              <a:rPr lang="en-US" sz="1800" b="1" i="1" dirty="0"/>
              <a:t>Controls include any process, policy, device, practice or other actions which modify the risk</a:t>
            </a:r>
            <a:endParaRPr lang="en-US" altLang="en-US" sz="1800" b="1" dirty="0"/>
          </a:p>
          <a:p>
            <a:pPr marL="0" indent="0">
              <a:buNone/>
            </a:pPr>
            <a:endParaRPr lang="en-US" altLang="en-US" sz="2400" b="1" dirty="0"/>
          </a:p>
        </p:txBody>
      </p:sp>
      <p:sp>
        <p:nvSpPr>
          <p:cNvPr id="2" name="Rectangle 1"/>
          <p:cNvSpPr/>
          <p:nvPr/>
        </p:nvSpPr>
        <p:spPr>
          <a:xfrm>
            <a:off x="777834" y="1752600"/>
            <a:ext cx="1219200" cy="60960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Events</a:t>
            </a:r>
          </a:p>
        </p:txBody>
      </p:sp>
      <p:sp>
        <p:nvSpPr>
          <p:cNvPr id="8" name="Rectangle 7"/>
          <p:cNvSpPr/>
          <p:nvPr/>
        </p:nvSpPr>
        <p:spPr>
          <a:xfrm>
            <a:off x="4953000" y="1723901"/>
            <a:ext cx="1219200" cy="60960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Impact</a:t>
            </a:r>
          </a:p>
        </p:txBody>
      </p:sp>
      <p:sp>
        <p:nvSpPr>
          <p:cNvPr id="9" name="Rectangle 8"/>
          <p:cNvSpPr/>
          <p:nvPr/>
        </p:nvSpPr>
        <p:spPr>
          <a:xfrm>
            <a:off x="2895600" y="2804555"/>
            <a:ext cx="1219200" cy="60960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743200" y="2904506"/>
            <a:ext cx="1219200" cy="60960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590800" y="3061854"/>
            <a:ext cx="1219200" cy="60960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Barriers</a:t>
            </a:r>
          </a:p>
        </p:txBody>
      </p:sp>
      <p:sp>
        <p:nvSpPr>
          <p:cNvPr id="13" name="Rectangle 12"/>
          <p:cNvSpPr/>
          <p:nvPr/>
        </p:nvSpPr>
        <p:spPr>
          <a:xfrm>
            <a:off x="5105400" y="2804555"/>
            <a:ext cx="1219200" cy="60960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895600" y="1752600"/>
            <a:ext cx="1219200" cy="60960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Likelihood</a:t>
            </a:r>
          </a:p>
        </p:txBody>
      </p:sp>
      <p:sp>
        <p:nvSpPr>
          <p:cNvPr id="6" name="Rectangle 5"/>
          <p:cNvSpPr/>
          <p:nvPr/>
        </p:nvSpPr>
        <p:spPr>
          <a:xfrm>
            <a:off x="5007429" y="2904506"/>
            <a:ext cx="1219200" cy="60960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733306" y="3055915"/>
            <a:ext cx="1295400" cy="60960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Mitigations</a:t>
            </a:r>
          </a:p>
        </p:txBody>
      </p:sp>
      <p:sp>
        <p:nvSpPr>
          <p:cNvPr id="3" name="Up Arrow 2"/>
          <p:cNvSpPr/>
          <p:nvPr/>
        </p:nvSpPr>
        <p:spPr>
          <a:xfrm>
            <a:off x="3482340" y="2411184"/>
            <a:ext cx="45719" cy="44235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Up Arrow 15"/>
          <p:cNvSpPr/>
          <p:nvPr/>
        </p:nvSpPr>
        <p:spPr>
          <a:xfrm>
            <a:off x="5594169" y="2411183"/>
            <a:ext cx="45719" cy="44235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7086600" y="1670264"/>
            <a:ext cx="1219200" cy="6096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Risk</a:t>
            </a:r>
          </a:p>
        </p:txBody>
      </p:sp>
      <p:sp>
        <p:nvSpPr>
          <p:cNvPr id="4" name="Right Arrow 3"/>
          <p:cNvSpPr/>
          <p:nvPr/>
        </p:nvSpPr>
        <p:spPr>
          <a:xfrm>
            <a:off x="2085109" y="2011681"/>
            <a:ext cx="746166" cy="45719"/>
          </a:xfrm>
          <a:prstGeom prst="rightArrow">
            <a:avLst/>
          </a:prstGeom>
          <a:solidFill>
            <a:schemeClr val="accent2">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a:off x="4128655" y="2011680"/>
            <a:ext cx="746166" cy="45719"/>
          </a:xfrm>
          <a:prstGeom prst="rightArrow">
            <a:avLst/>
          </a:prstGeom>
          <a:solidFill>
            <a:schemeClr val="accent2">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Arrow 19"/>
          <p:cNvSpPr/>
          <p:nvPr/>
        </p:nvSpPr>
        <p:spPr>
          <a:xfrm>
            <a:off x="6226629" y="1952205"/>
            <a:ext cx="746166" cy="45719"/>
          </a:xfrm>
          <a:prstGeom prst="rightArrow">
            <a:avLst/>
          </a:prstGeom>
          <a:solidFill>
            <a:schemeClr val="accent2">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7391400" cy="533400"/>
          </a:xfrm>
        </p:spPr>
        <p:txBody>
          <a:bodyPr/>
          <a:lstStyle/>
          <a:p>
            <a:r>
              <a:rPr lang="en-US" b="1" dirty="0"/>
              <a:t>    Risk Mitigation</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US" b="1" dirty="0"/>
              <a:t> ACCEPT</a:t>
            </a:r>
            <a:r>
              <a:rPr lang="en-US" dirty="0"/>
              <a:t> = </a:t>
            </a:r>
            <a:r>
              <a:rPr lang="en-US" b="1" dirty="0"/>
              <a:t>take risk, tolerate</a:t>
            </a:r>
          </a:p>
          <a:p>
            <a:pPr>
              <a:buFont typeface="Wingdings" panose="05000000000000000000" pitchFamily="2" charset="2"/>
              <a:buChar char="ü"/>
            </a:pPr>
            <a:r>
              <a:rPr lang="en-US" b="1" dirty="0"/>
              <a:t> AVOID</a:t>
            </a:r>
            <a:r>
              <a:rPr lang="en-US" dirty="0"/>
              <a:t> = </a:t>
            </a:r>
            <a:r>
              <a:rPr lang="en-US" b="1" dirty="0"/>
              <a:t>eliminate uncertainty, terminate</a:t>
            </a:r>
          </a:p>
          <a:p>
            <a:pPr>
              <a:buFont typeface="Wingdings" panose="05000000000000000000" pitchFamily="2" charset="2"/>
              <a:buChar char="ü"/>
            </a:pPr>
            <a:r>
              <a:rPr lang="en-US" b="1" dirty="0"/>
              <a:t> TRANSFER = Involve others, share</a:t>
            </a:r>
          </a:p>
          <a:p>
            <a:pPr>
              <a:buFont typeface="Wingdings" panose="05000000000000000000" pitchFamily="2" charset="2"/>
              <a:buChar char="ü"/>
            </a:pPr>
            <a:r>
              <a:rPr lang="en-US" b="1" dirty="0"/>
              <a:t> REDUCE = change size, treat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970200499"/>
              </p:ext>
            </p:extLst>
          </p:nvPr>
        </p:nvGraphicFramePr>
        <p:xfrm>
          <a:off x="4419600" y="3200400"/>
          <a:ext cx="4495800" cy="3352800"/>
        </p:xfrm>
        <a:graphic>
          <a:graphicData uri="http://schemas.openxmlformats.org/drawingml/2006/table">
            <a:tbl>
              <a:tblPr firstRow="1" firstCol="1" bandRow="1"/>
              <a:tblGrid>
                <a:gridCol w="2247900">
                  <a:extLst>
                    <a:ext uri="{9D8B030D-6E8A-4147-A177-3AD203B41FA5}">
                      <a16:colId xmlns:a16="http://schemas.microsoft.com/office/drawing/2014/main" val="20000"/>
                    </a:ext>
                  </a:extLst>
                </a:gridCol>
                <a:gridCol w="2247900">
                  <a:extLst>
                    <a:ext uri="{9D8B030D-6E8A-4147-A177-3AD203B41FA5}">
                      <a16:colId xmlns:a16="http://schemas.microsoft.com/office/drawing/2014/main" val="20001"/>
                    </a:ext>
                  </a:extLst>
                </a:gridCol>
              </a:tblGrid>
              <a:tr h="1676400">
                <a:tc>
                  <a:txBody>
                    <a:bodyPr/>
                    <a:lstStyle/>
                    <a:p>
                      <a:pPr marL="0" marR="0" algn="ctr">
                        <a:lnSpc>
                          <a:spcPct val="115000"/>
                        </a:lnSpc>
                        <a:spcBef>
                          <a:spcPts val="0"/>
                        </a:spcBef>
                        <a:spcAft>
                          <a:spcPts val="0"/>
                        </a:spcAft>
                      </a:pPr>
                      <a:r>
                        <a:rPr lang="en-US" sz="1100" b="1" dirty="0">
                          <a:solidFill>
                            <a:srgbClr val="E46C0A"/>
                          </a:solidFill>
                          <a:effectLst/>
                          <a:latin typeface="Calibri"/>
                          <a:ea typeface="Calibri"/>
                          <a:cs typeface="Times New Roman"/>
                        </a:rPr>
                        <a:t>Known Likelihood</a:t>
                      </a:r>
                      <a:endParaRPr lang="en-US" sz="1100" dirty="0">
                        <a:effectLst/>
                        <a:latin typeface="Calibri"/>
                        <a:ea typeface="Calibri"/>
                        <a:cs typeface="Times New Roman"/>
                      </a:endParaRPr>
                    </a:p>
                    <a:p>
                      <a:pPr marL="0" marR="0" algn="ctr">
                        <a:lnSpc>
                          <a:spcPct val="115000"/>
                        </a:lnSpc>
                        <a:spcBef>
                          <a:spcPts val="0"/>
                        </a:spcBef>
                        <a:spcAft>
                          <a:spcPts val="0"/>
                        </a:spcAft>
                      </a:pPr>
                      <a:r>
                        <a:rPr lang="en-US" sz="1100" b="1" dirty="0">
                          <a:solidFill>
                            <a:srgbClr val="E46C0A"/>
                          </a:solidFill>
                          <a:effectLst/>
                          <a:latin typeface="Calibri"/>
                          <a:ea typeface="Calibri"/>
                          <a:cs typeface="Times New Roman"/>
                        </a:rPr>
                        <a:t>Known Consequence</a:t>
                      </a:r>
                      <a:endParaRPr lang="en-US" sz="1100" dirty="0">
                        <a:effectLst/>
                        <a:latin typeface="Calibri"/>
                        <a:ea typeface="Calibri"/>
                        <a:cs typeface="Times New Roman"/>
                      </a:endParaRPr>
                    </a:p>
                    <a:p>
                      <a:pPr marL="0" marR="0" algn="ctr">
                        <a:lnSpc>
                          <a:spcPct val="115000"/>
                        </a:lnSpc>
                        <a:spcBef>
                          <a:spcPts val="0"/>
                        </a:spcBef>
                        <a:spcAft>
                          <a:spcPts val="0"/>
                        </a:spcAft>
                      </a:pPr>
                      <a:r>
                        <a:rPr lang="en-US" sz="1400" b="1" dirty="0">
                          <a:solidFill>
                            <a:srgbClr val="984807"/>
                          </a:solidFill>
                          <a:effectLst/>
                          <a:latin typeface="Calibri"/>
                          <a:ea typeface="Calibri"/>
                          <a:cs typeface="Times New Roman"/>
                        </a:rPr>
                        <a:t>Q1</a:t>
                      </a:r>
                      <a:endParaRPr lang="en-US" sz="1100" dirty="0">
                        <a:effectLst/>
                        <a:latin typeface="Calibri"/>
                        <a:ea typeface="Calibri"/>
                        <a:cs typeface="Times New Roman"/>
                      </a:endParaRPr>
                    </a:p>
                    <a:p>
                      <a:pPr marL="0" marR="0">
                        <a:lnSpc>
                          <a:spcPct val="115000"/>
                        </a:lnSpc>
                        <a:spcBef>
                          <a:spcPts val="0"/>
                        </a:spcBef>
                        <a:spcAft>
                          <a:spcPts val="0"/>
                        </a:spcAft>
                      </a:pPr>
                      <a:r>
                        <a:rPr lang="en-US" sz="1100" b="1" dirty="0">
                          <a:effectLst/>
                          <a:latin typeface="Calibri"/>
                          <a:ea typeface="Calibri"/>
                          <a:cs typeface="Times New Roman"/>
                        </a:rPr>
                        <a:t> </a:t>
                      </a:r>
                      <a:endParaRPr lang="en-US" sz="1100" dirty="0">
                        <a:effectLst/>
                        <a:latin typeface="Calibri"/>
                        <a:ea typeface="Calibri"/>
                        <a:cs typeface="Times New Roman"/>
                      </a:endParaRPr>
                    </a:p>
                    <a:p>
                      <a:pPr marL="0" marR="0">
                        <a:lnSpc>
                          <a:spcPct val="115000"/>
                        </a:lnSpc>
                        <a:spcBef>
                          <a:spcPts val="0"/>
                        </a:spcBef>
                        <a:spcAft>
                          <a:spcPts val="0"/>
                        </a:spcAft>
                      </a:pPr>
                      <a:r>
                        <a:rPr lang="en-US" sz="1100" b="1" dirty="0">
                          <a:solidFill>
                            <a:srgbClr val="00B0F0"/>
                          </a:solidFill>
                          <a:effectLst/>
                          <a:latin typeface="Calibri"/>
                          <a:ea typeface="Calibri"/>
                          <a:cs typeface="Times New Roman"/>
                        </a:rPr>
                        <a:t>Risk-reward trade off</a:t>
                      </a:r>
                      <a:endParaRPr lang="en-US"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dirty="0">
                          <a:solidFill>
                            <a:srgbClr val="E46C0A"/>
                          </a:solidFill>
                          <a:effectLst/>
                          <a:latin typeface="Calibri"/>
                          <a:ea typeface="Calibri"/>
                          <a:cs typeface="Times New Roman"/>
                        </a:rPr>
                        <a:t>Known Likelihood</a:t>
                      </a:r>
                      <a:endParaRPr lang="en-US" sz="1100" dirty="0">
                        <a:effectLst/>
                        <a:latin typeface="Calibri"/>
                        <a:ea typeface="Calibri"/>
                        <a:cs typeface="Times New Roman"/>
                      </a:endParaRPr>
                    </a:p>
                    <a:p>
                      <a:pPr marL="0" marR="0" algn="ctr">
                        <a:lnSpc>
                          <a:spcPct val="115000"/>
                        </a:lnSpc>
                        <a:spcBef>
                          <a:spcPts val="0"/>
                        </a:spcBef>
                        <a:spcAft>
                          <a:spcPts val="0"/>
                        </a:spcAft>
                      </a:pPr>
                      <a:r>
                        <a:rPr lang="en-US" sz="1100" b="1" dirty="0">
                          <a:solidFill>
                            <a:srgbClr val="E46C0A"/>
                          </a:solidFill>
                          <a:effectLst/>
                          <a:latin typeface="Calibri"/>
                          <a:ea typeface="Calibri"/>
                          <a:cs typeface="Times New Roman"/>
                        </a:rPr>
                        <a:t>Unknown Consequence</a:t>
                      </a:r>
                      <a:endParaRPr lang="en-US" sz="1100" dirty="0">
                        <a:effectLst/>
                        <a:latin typeface="Calibri"/>
                        <a:ea typeface="Calibri"/>
                        <a:cs typeface="Times New Roman"/>
                      </a:endParaRPr>
                    </a:p>
                    <a:p>
                      <a:pPr marL="0" marR="0" algn="ctr">
                        <a:lnSpc>
                          <a:spcPct val="115000"/>
                        </a:lnSpc>
                        <a:spcBef>
                          <a:spcPts val="0"/>
                        </a:spcBef>
                        <a:spcAft>
                          <a:spcPts val="0"/>
                        </a:spcAft>
                      </a:pPr>
                      <a:r>
                        <a:rPr lang="en-US" sz="1400" b="1" dirty="0">
                          <a:solidFill>
                            <a:srgbClr val="984807"/>
                          </a:solidFill>
                          <a:effectLst/>
                          <a:latin typeface="Calibri"/>
                          <a:ea typeface="Calibri"/>
                          <a:cs typeface="Times New Roman"/>
                        </a:rPr>
                        <a:t>Q3</a:t>
                      </a:r>
                      <a:endParaRPr lang="en-US" sz="1100" dirty="0">
                        <a:effectLst/>
                        <a:latin typeface="Calibri"/>
                        <a:ea typeface="Calibri"/>
                        <a:cs typeface="Times New Roman"/>
                      </a:endParaRPr>
                    </a:p>
                    <a:p>
                      <a:pPr marL="0" marR="0">
                        <a:lnSpc>
                          <a:spcPct val="115000"/>
                        </a:lnSpc>
                        <a:spcBef>
                          <a:spcPts val="0"/>
                        </a:spcBef>
                        <a:spcAft>
                          <a:spcPts val="0"/>
                        </a:spcAft>
                      </a:pPr>
                      <a:r>
                        <a:rPr lang="en-US" sz="1100" b="1" dirty="0">
                          <a:effectLst/>
                          <a:latin typeface="Calibri"/>
                          <a:ea typeface="Calibri"/>
                          <a:cs typeface="Times New Roman"/>
                        </a:rPr>
                        <a:t> </a:t>
                      </a:r>
                      <a:endParaRPr lang="en-US" sz="1100" dirty="0">
                        <a:effectLst/>
                        <a:latin typeface="Calibri"/>
                        <a:ea typeface="Calibri"/>
                        <a:cs typeface="Times New Roman"/>
                      </a:endParaRPr>
                    </a:p>
                    <a:p>
                      <a:pPr marL="0" marR="0">
                        <a:lnSpc>
                          <a:spcPct val="115000"/>
                        </a:lnSpc>
                        <a:spcBef>
                          <a:spcPts val="0"/>
                        </a:spcBef>
                        <a:spcAft>
                          <a:spcPts val="0"/>
                        </a:spcAft>
                      </a:pPr>
                      <a:r>
                        <a:rPr lang="en-US" sz="1100" b="1" dirty="0">
                          <a:solidFill>
                            <a:srgbClr val="00B0F0"/>
                          </a:solidFill>
                          <a:effectLst/>
                          <a:latin typeface="Calibri"/>
                          <a:ea typeface="Calibri"/>
                          <a:cs typeface="Times New Roman"/>
                        </a:rPr>
                        <a:t>Build in resilience, robustness</a:t>
                      </a:r>
                      <a:endParaRPr lang="en-US"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676400">
                <a:tc>
                  <a:txBody>
                    <a:bodyPr/>
                    <a:lstStyle/>
                    <a:p>
                      <a:pPr marL="0" marR="0" algn="ctr">
                        <a:lnSpc>
                          <a:spcPct val="115000"/>
                        </a:lnSpc>
                        <a:spcBef>
                          <a:spcPts val="0"/>
                        </a:spcBef>
                        <a:spcAft>
                          <a:spcPts val="0"/>
                        </a:spcAft>
                      </a:pPr>
                      <a:r>
                        <a:rPr lang="en-US" sz="1100" b="1">
                          <a:solidFill>
                            <a:srgbClr val="E46C0A"/>
                          </a:solidFill>
                          <a:effectLst/>
                          <a:latin typeface="Calibri"/>
                          <a:ea typeface="Calibri"/>
                          <a:cs typeface="Times New Roman"/>
                        </a:rPr>
                        <a:t>Unknown likelihood</a:t>
                      </a:r>
                      <a:endParaRPr lang="en-US" sz="1100">
                        <a:effectLst/>
                        <a:latin typeface="Calibri"/>
                        <a:ea typeface="Calibri"/>
                        <a:cs typeface="Times New Roman"/>
                      </a:endParaRPr>
                    </a:p>
                    <a:p>
                      <a:pPr marL="0" marR="0" algn="ctr">
                        <a:lnSpc>
                          <a:spcPct val="115000"/>
                        </a:lnSpc>
                        <a:spcBef>
                          <a:spcPts val="0"/>
                        </a:spcBef>
                        <a:spcAft>
                          <a:spcPts val="0"/>
                        </a:spcAft>
                      </a:pPr>
                      <a:r>
                        <a:rPr lang="en-US" sz="1100" b="1">
                          <a:solidFill>
                            <a:srgbClr val="E46C0A"/>
                          </a:solidFill>
                          <a:effectLst/>
                          <a:latin typeface="Calibri"/>
                          <a:ea typeface="Calibri"/>
                          <a:cs typeface="Times New Roman"/>
                        </a:rPr>
                        <a:t>Known Consequence</a:t>
                      </a:r>
                      <a:endParaRPr lang="en-US" sz="1100">
                        <a:effectLst/>
                        <a:latin typeface="Calibri"/>
                        <a:ea typeface="Calibri"/>
                        <a:cs typeface="Times New Roman"/>
                      </a:endParaRPr>
                    </a:p>
                    <a:p>
                      <a:pPr marL="0" marR="0" algn="ctr">
                        <a:lnSpc>
                          <a:spcPct val="115000"/>
                        </a:lnSpc>
                        <a:spcBef>
                          <a:spcPts val="0"/>
                        </a:spcBef>
                        <a:spcAft>
                          <a:spcPts val="0"/>
                        </a:spcAft>
                      </a:pPr>
                      <a:r>
                        <a:rPr lang="en-US" sz="1400" b="1">
                          <a:solidFill>
                            <a:srgbClr val="984807"/>
                          </a:solidFill>
                          <a:effectLst/>
                          <a:latin typeface="Calibri"/>
                          <a:ea typeface="Calibri"/>
                          <a:cs typeface="Times New Roman"/>
                        </a:rPr>
                        <a:t>Q2</a:t>
                      </a:r>
                      <a:endParaRPr lang="en-US" sz="1100">
                        <a:effectLst/>
                        <a:latin typeface="Calibri"/>
                        <a:ea typeface="Calibri"/>
                        <a:cs typeface="Times New Roman"/>
                      </a:endParaRPr>
                    </a:p>
                    <a:p>
                      <a:pPr marL="0" marR="0">
                        <a:lnSpc>
                          <a:spcPct val="115000"/>
                        </a:lnSpc>
                        <a:spcBef>
                          <a:spcPts val="0"/>
                        </a:spcBef>
                        <a:spcAft>
                          <a:spcPts val="0"/>
                        </a:spcAft>
                      </a:pPr>
                      <a:r>
                        <a:rPr lang="en-US" sz="1100" b="1">
                          <a:solidFill>
                            <a:srgbClr val="00B0F0"/>
                          </a:solidFill>
                          <a:effectLst/>
                          <a:latin typeface="Calibri"/>
                          <a:ea typeface="Calibri"/>
                          <a:cs typeface="Times New Roman"/>
                        </a:rPr>
                        <a:t>Proactive hazard management, protective systems and procedures</a:t>
                      </a:r>
                      <a:endParaRPr lang="en-US"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dirty="0">
                          <a:solidFill>
                            <a:srgbClr val="E46C0A"/>
                          </a:solidFill>
                          <a:effectLst/>
                          <a:latin typeface="Calibri"/>
                          <a:ea typeface="Calibri"/>
                          <a:cs typeface="Times New Roman"/>
                        </a:rPr>
                        <a:t>Unknown Likelihood</a:t>
                      </a:r>
                      <a:endParaRPr lang="en-US" sz="1100" dirty="0">
                        <a:effectLst/>
                        <a:latin typeface="Calibri"/>
                        <a:ea typeface="Calibri"/>
                        <a:cs typeface="Times New Roman"/>
                      </a:endParaRPr>
                    </a:p>
                    <a:p>
                      <a:pPr marL="0" marR="0" algn="ctr">
                        <a:lnSpc>
                          <a:spcPct val="115000"/>
                        </a:lnSpc>
                        <a:spcBef>
                          <a:spcPts val="0"/>
                        </a:spcBef>
                        <a:spcAft>
                          <a:spcPts val="0"/>
                        </a:spcAft>
                      </a:pPr>
                      <a:r>
                        <a:rPr lang="en-US" sz="1100" b="1" dirty="0">
                          <a:solidFill>
                            <a:srgbClr val="E46C0A"/>
                          </a:solidFill>
                          <a:effectLst/>
                          <a:latin typeface="Calibri"/>
                          <a:ea typeface="Calibri"/>
                          <a:cs typeface="Times New Roman"/>
                        </a:rPr>
                        <a:t>Unknown Consequence</a:t>
                      </a:r>
                      <a:endParaRPr lang="en-US" sz="1100" dirty="0">
                        <a:effectLst/>
                        <a:latin typeface="Calibri"/>
                        <a:ea typeface="Calibri"/>
                        <a:cs typeface="Times New Roman"/>
                      </a:endParaRPr>
                    </a:p>
                    <a:p>
                      <a:pPr marL="0" marR="0" algn="ctr">
                        <a:lnSpc>
                          <a:spcPct val="115000"/>
                        </a:lnSpc>
                        <a:spcBef>
                          <a:spcPts val="0"/>
                        </a:spcBef>
                        <a:spcAft>
                          <a:spcPts val="0"/>
                        </a:spcAft>
                      </a:pPr>
                      <a:r>
                        <a:rPr lang="en-US" sz="1400" b="1" dirty="0">
                          <a:solidFill>
                            <a:srgbClr val="984807"/>
                          </a:solidFill>
                          <a:effectLst/>
                          <a:latin typeface="Calibri"/>
                          <a:ea typeface="Calibri"/>
                          <a:cs typeface="Times New Roman"/>
                        </a:rPr>
                        <a:t>Q4</a:t>
                      </a:r>
                      <a:endParaRPr lang="en-US" sz="1100" dirty="0">
                        <a:effectLst/>
                        <a:latin typeface="Calibri"/>
                        <a:ea typeface="Calibri"/>
                        <a:cs typeface="Times New Roman"/>
                      </a:endParaRPr>
                    </a:p>
                    <a:p>
                      <a:pPr marL="0" marR="0">
                        <a:lnSpc>
                          <a:spcPct val="115000"/>
                        </a:lnSpc>
                        <a:spcBef>
                          <a:spcPts val="0"/>
                        </a:spcBef>
                        <a:spcAft>
                          <a:spcPts val="0"/>
                        </a:spcAft>
                      </a:pPr>
                      <a:r>
                        <a:rPr lang="en-US" sz="1100" b="1" dirty="0">
                          <a:effectLst/>
                          <a:latin typeface="Calibri"/>
                          <a:ea typeface="Calibri"/>
                          <a:cs typeface="Times New Roman"/>
                        </a:rPr>
                        <a:t> </a:t>
                      </a:r>
                      <a:endParaRPr lang="en-US" sz="1100" dirty="0">
                        <a:effectLst/>
                        <a:latin typeface="Calibri"/>
                        <a:ea typeface="Calibri"/>
                        <a:cs typeface="Times New Roman"/>
                      </a:endParaRPr>
                    </a:p>
                    <a:p>
                      <a:pPr marL="0" marR="0">
                        <a:lnSpc>
                          <a:spcPct val="115000"/>
                        </a:lnSpc>
                        <a:spcBef>
                          <a:spcPts val="0"/>
                        </a:spcBef>
                        <a:spcAft>
                          <a:spcPts val="0"/>
                        </a:spcAft>
                      </a:pPr>
                      <a:r>
                        <a:rPr lang="en-US" sz="1100" b="1" dirty="0">
                          <a:solidFill>
                            <a:srgbClr val="00B0F0"/>
                          </a:solidFill>
                          <a:effectLst/>
                          <a:latin typeface="Calibri"/>
                          <a:ea typeface="Calibri"/>
                          <a:cs typeface="Times New Roman"/>
                        </a:rPr>
                        <a:t>Shift or exit where possible, be prepared</a:t>
                      </a:r>
                      <a:endParaRPr lang="en-US"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5" name="Rounded Rectangle 4"/>
          <p:cNvSpPr/>
          <p:nvPr/>
        </p:nvSpPr>
        <p:spPr>
          <a:xfrm>
            <a:off x="1562100" y="3457699"/>
            <a:ext cx="1295400" cy="60960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Current Risk</a:t>
            </a:r>
          </a:p>
        </p:txBody>
      </p:sp>
      <p:sp>
        <p:nvSpPr>
          <p:cNvPr id="6" name="Oval 5"/>
          <p:cNvSpPr/>
          <p:nvPr/>
        </p:nvSpPr>
        <p:spPr>
          <a:xfrm>
            <a:off x="2892631" y="4343400"/>
            <a:ext cx="1295400" cy="914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accent5">
                    <a:lumMod val="75000"/>
                  </a:schemeClr>
                </a:solidFill>
              </a:rPr>
              <a:t>Eliminate, treat, or Tolerate</a:t>
            </a:r>
          </a:p>
        </p:txBody>
      </p:sp>
      <p:sp>
        <p:nvSpPr>
          <p:cNvPr id="7" name="Oval 6"/>
          <p:cNvSpPr/>
          <p:nvPr/>
        </p:nvSpPr>
        <p:spPr>
          <a:xfrm>
            <a:off x="1547256" y="5424461"/>
            <a:ext cx="1457892" cy="914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chemeClr val="accent5">
                    <a:lumMod val="75000"/>
                  </a:schemeClr>
                </a:solidFill>
              </a:rPr>
              <a:t>Reduce Consequence</a:t>
            </a:r>
          </a:p>
        </p:txBody>
      </p:sp>
      <p:sp>
        <p:nvSpPr>
          <p:cNvPr id="8" name="Oval 7"/>
          <p:cNvSpPr/>
          <p:nvPr/>
        </p:nvSpPr>
        <p:spPr>
          <a:xfrm>
            <a:off x="251856" y="4380088"/>
            <a:ext cx="1295400" cy="914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accent5">
                    <a:lumMod val="75000"/>
                  </a:schemeClr>
                </a:solidFill>
              </a:rPr>
              <a:t>Reduce likelihood</a:t>
            </a:r>
          </a:p>
        </p:txBody>
      </p:sp>
      <p:sp>
        <p:nvSpPr>
          <p:cNvPr id="12" name="Left-Right Arrow 11"/>
          <p:cNvSpPr/>
          <p:nvPr/>
        </p:nvSpPr>
        <p:spPr>
          <a:xfrm rot="2647987">
            <a:off x="1204892" y="5356144"/>
            <a:ext cx="537594" cy="13663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Right Arrow 12"/>
          <p:cNvSpPr/>
          <p:nvPr/>
        </p:nvSpPr>
        <p:spPr>
          <a:xfrm rot="2647987">
            <a:off x="2786326" y="4126034"/>
            <a:ext cx="537594" cy="13663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Left-Right Arrow 13"/>
          <p:cNvSpPr/>
          <p:nvPr/>
        </p:nvSpPr>
        <p:spPr>
          <a:xfrm rot="8089171">
            <a:off x="1087940" y="4137379"/>
            <a:ext cx="537594" cy="13663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eft-Right Arrow 14"/>
          <p:cNvSpPr/>
          <p:nvPr/>
        </p:nvSpPr>
        <p:spPr>
          <a:xfrm rot="19236879">
            <a:off x="2786326" y="5356143"/>
            <a:ext cx="537594" cy="13663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Content Placeholder 3" descr="http://ts3.mm.bing.net/th?id=I4993896551024722&amp;pid=1.1">
            <a:hlinkClick r:id="rId2"/>
          </p:cNvPr>
          <p:cNvPicPr preferRelativeResize="0">
            <a:picLocks noGr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72200" y="609600"/>
            <a:ext cx="2642808" cy="2300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74018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0"/>
            <a:ext cx="7391400" cy="533400"/>
          </a:xfrm>
        </p:spPr>
        <p:txBody>
          <a:bodyPr/>
          <a:lstStyle/>
          <a:p>
            <a:r>
              <a:rPr lang="en-US" b="1" dirty="0"/>
              <a:t>Risk Mitigation</a:t>
            </a:r>
            <a:endParaRPr lang="en-US" dirty="0"/>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a:p>
        </p:txBody>
      </p:sp>
      <p:pic>
        <p:nvPicPr>
          <p:cNvPr id="583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751241"/>
            <a:ext cx="8305800" cy="58772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897242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0"/>
            <a:ext cx="7391400" cy="533400"/>
          </a:xfrm>
        </p:spPr>
        <p:txBody>
          <a:bodyPr/>
          <a:lstStyle/>
          <a:p>
            <a:r>
              <a:rPr lang="en-US" b="1" dirty="0"/>
              <a:t>Risk Mitigation Plan</a:t>
            </a:r>
          </a:p>
        </p:txBody>
      </p:sp>
      <p:sp>
        <p:nvSpPr>
          <p:cNvPr id="3" name="Content Placeholder 2"/>
          <p:cNvSpPr>
            <a:spLocks noGrp="1"/>
          </p:cNvSpPr>
          <p:nvPr>
            <p:ph idx="1"/>
          </p:nvPr>
        </p:nvSpPr>
        <p:spPr>
          <a:xfrm>
            <a:off x="152400" y="533400"/>
            <a:ext cx="8839200" cy="6172200"/>
          </a:xfrm>
        </p:spPr>
        <p:txBody>
          <a:bodyPr/>
          <a:lstStyle/>
          <a:p>
            <a:pPr marL="0" indent="0">
              <a:buNone/>
            </a:pPr>
            <a:r>
              <a:rPr lang="en-US" sz="2800" dirty="0">
                <a:solidFill>
                  <a:schemeClr val="accent6">
                    <a:lumMod val="75000"/>
                  </a:schemeClr>
                </a:solidFill>
              </a:rPr>
              <a:t>A mitigation plans should include:</a:t>
            </a:r>
          </a:p>
          <a:p>
            <a:pPr>
              <a:buFont typeface="Courier New" panose="02070309020205020404" pitchFamily="49" charset="0"/>
              <a:buChar char="o"/>
            </a:pPr>
            <a:r>
              <a:rPr lang="en-US" sz="2000" dirty="0"/>
              <a:t>a description of the planned action	o the expected benefit(s)</a:t>
            </a:r>
          </a:p>
          <a:p>
            <a:pPr>
              <a:buFont typeface="Courier New" panose="02070309020205020404" pitchFamily="49" charset="0"/>
              <a:buChar char="o"/>
            </a:pPr>
            <a:r>
              <a:rPr lang="en-US" sz="2000" dirty="0"/>
              <a:t>the performance measurements and constraints	o accountabilities (risk and control owners)</a:t>
            </a:r>
          </a:p>
          <a:p>
            <a:pPr>
              <a:buFont typeface="Courier New" panose="02070309020205020404" pitchFamily="49" charset="0"/>
              <a:buChar char="o"/>
            </a:pPr>
            <a:r>
              <a:rPr lang="en-US" sz="2000" dirty="0"/>
              <a:t>reporting, monitoring &amp; assessment requirements (including frequency)</a:t>
            </a:r>
          </a:p>
          <a:p>
            <a:pPr>
              <a:buFont typeface="Courier New" panose="02070309020205020404" pitchFamily="49" charset="0"/>
              <a:buChar char="o"/>
            </a:pPr>
            <a:r>
              <a:rPr lang="en-US" sz="2000" dirty="0"/>
              <a:t>resources required</a:t>
            </a:r>
          </a:p>
          <a:p>
            <a:pPr>
              <a:buFont typeface="Courier New" panose="02070309020205020404" pitchFamily="49" charset="0"/>
              <a:buChar char="o"/>
            </a:pPr>
            <a:r>
              <a:rPr lang="en-US" sz="2000" dirty="0"/>
              <a:t>timing and scheduling</a:t>
            </a:r>
          </a:p>
          <a:p>
            <a:pPr>
              <a:buFont typeface="Courier New" panose="02070309020205020404" pitchFamily="49" charset="0"/>
              <a:buChar char="o"/>
            </a:pPr>
            <a:r>
              <a:rPr lang="en-US" sz="2000" dirty="0"/>
              <a:t>Likely effectiveness of the control action</a:t>
            </a:r>
          </a:p>
          <a:p>
            <a:pPr marL="0" indent="0">
              <a:buNone/>
            </a:pPr>
            <a:endParaRPr lang="en-US" sz="1600" dirty="0"/>
          </a:p>
        </p:txBody>
      </p:sp>
      <p:graphicFrame>
        <p:nvGraphicFramePr>
          <p:cNvPr id="5" name="Table 4"/>
          <p:cNvGraphicFramePr>
            <a:graphicFrameLocks noGrp="1"/>
          </p:cNvGraphicFramePr>
          <p:nvPr>
            <p:extLst>
              <p:ext uri="{D42A27DB-BD31-4B8C-83A1-F6EECF244321}">
                <p14:modId xmlns:p14="http://schemas.microsoft.com/office/powerpoint/2010/main" val="2778830316"/>
              </p:ext>
            </p:extLst>
          </p:nvPr>
        </p:nvGraphicFramePr>
        <p:xfrm>
          <a:off x="388938" y="3657600"/>
          <a:ext cx="8366760" cy="3172691"/>
        </p:xfrm>
        <a:graphic>
          <a:graphicData uri="http://schemas.openxmlformats.org/drawingml/2006/table">
            <a:tbl>
              <a:tblPr firstRow="1" firstCol="1" bandRow="1"/>
              <a:tblGrid>
                <a:gridCol w="1233805">
                  <a:extLst>
                    <a:ext uri="{9D8B030D-6E8A-4147-A177-3AD203B41FA5}">
                      <a16:colId xmlns:a16="http://schemas.microsoft.com/office/drawing/2014/main" val="20000"/>
                    </a:ext>
                  </a:extLst>
                </a:gridCol>
                <a:gridCol w="1696085">
                  <a:extLst>
                    <a:ext uri="{9D8B030D-6E8A-4147-A177-3AD203B41FA5}">
                      <a16:colId xmlns:a16="http://schemas.microsoft.com/office/drawing/2014/main" val="20001"/>
                    </a:ext>
                  </a:extLst>
                </a:gridCol>
                <a:gridCol w="1691640">
                  <a:extLst>
                    <a:ext uri="{9D8B030D-6E8A-4147-A177-3AD203B41FA5}">
                      <a16:colId xmlns:a16="http://schemas.microsoft.com/office/drawing/2014/main" val="20002"/>
                    </a:ext>
                  </a:extLst>
                </a:gridCol>
                <a:gridCol w="1620520">
                  <a:extLst>
                    <a:ext uri="{9D8B030D-6E8A-4147-A177-3AD203B41FA5}">
                      <a16:colId xmlns:a16="http://schemas.microsoft.com/office/drawing/2014/main" val="20003"/>
                    </a:ext>
                  </a:extLst>
                </a:gridCol>
                <a:gridCol w="845820">
                  <a:extLst>
                    <a:ext uri="{9D8B030D-6E8A-4147-A177-3AD203B41FA5}">
                      <a16:colId xmlns:a16="http://schemas.microsoft.com/office/drawing/2014/main" val="20004"/>
                    </a:ext>
                  </a:extLst>
                </a:gridCol>
                <a:gridCol w="1278890">
                  <a:extLst>
                    <a:ext uri="{9D8B030D-6E8A-4147-A177-3AD203B41FA5}">
                      <a16:colId xmlns:a16="http://schemas.microsoft.com/office/drawing/2014/main" val="20005"/>
                    </a:ext>
                  </a:extLst>
                </a:gridCol>
              </a:tblGrid>
              <a:tr h="360060">
                <a:tc>
                  <a:txBody>
                    <a:bodyPr/>
                    <a:lstStyle/>
                    <a:p>
                      <a:pPr marL="0" marR="0" algn="ctr">
                        <a:spcBef>
                          <a:spcPts val="300"/>
                        </a:spcBef>
                        <a:spcAft>
                          <a:spcPts val="300"/>
                        </a:spcAft>
                      </a:pPr>
                      <a:r>
                        <a:rPr lang="en-US" sz="1100" b="1" dirty="0">
                          <a:solidFill>
                            <a:srgbClr val="FFFFFF"/>
                          </a:solidFill>
                          <a:effectLst/>
                          <a:latin typeface="Palatino Linotype"/>
                          <a:ea typeface="Times New Roman"/>
                        </a:rPr>
                        <a:t>Risk</a:t>
                      </a:r>
                      <a:endParaRPr lang="en-US"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marL="0" marR="0" algn="ctr">
                        <a:spcBef>
                          <a:spcPts val="300"/>
                        </a:spcBef>
                        <a:spcAft>
                          <a:spcPts val="300"/>
                        </a:spcAft>
                      </a:pPr>
                      <a:r>
                        <a:rPr lang="en-US" sz="1100" b="1">
                          <a:solidFill>
                            <a:srgbClr val="FFFFFF"/>
                          </a:solidFill>
                          <a:effectLst/>
                          <a:latin typeface="Palatino Linotype"/>
                          <a:ea typeface="Times New Roman"/>
                        </a:rPr>
                        <a:t>Mitigation Plan</a:t>
                      </a:r>
                      <a:endParaRPr lang="en-US"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marL="0" marR="0" algn="ctr">
                        <a:spcBef>
                          <a:spcPts val="300"/>
                        </a:spcBef>
                        <a:spcAft>
                          <a:spcPts val="300"/>
                        </a:spcAft>
                      </a:pPr>
                      <a:r>
                        <a:rPr lang="en-US" sz="1100" b="1">
                          <a:solidFill>
                            <a:srgbClr val="FFFFFF"/>
                          </a:solidFill>
                          <a:effectLst/>
                          <a:latin typeface="Palatino Linotype"/>
                          <a:ea typeface="Times New Roman"/>
                        </a:rPr>
                        <a:t>Indicator</a:t>
                      </a:r>
                      <a:endParaRPr lang="en-US"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marL="0" marR="0" algn="ctr">
                        <a:spcBef>
                          <a:spcPts val="300"/>
                        </a:spcBef>
                        <a:spcAft>
                          <a:spcPts val="300"/>
                        </a:spcAft>
                      </a:pPr>
                      <a:r>
                        <a:rPr lang="en-US" sz="1100" b="1">
                          <a:solidFill>
                            <a:srgbClr val="FFFFFF"/>
                          </a:solidFill>
                          <a:effectLst/>
                          <a:latin typeface="Palatino Linotype"/>
                          <a:ea typeface="Times New Roman"/>
                        </a:rPr>
                        <a:t>Time Line</a:t>
                      </a:r>
                      <a:endParaRPr lang="en-US"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marL="0" marR="0" algn="just">
                        <a:spcBef>
                          <a:spcPts val="0"/>
                        </a:spcBef>
                        <a:spcAft>
                          <a:spcPts val="0"/>
                        </a:spcAft>
                      </a:pPr>
                      <a:r>
                        <a:rPr lang="en-US" sz="1100" b="1">
                          <a:solidFill>
                            <a:srgbClr val="FFFFFF"/>
                          </a:solidFill>
                          <a:effectLst/>
                          <a:latin typeface="Palatino Linotype"/>
                          <a:ea typeface="Times New Roman"/>
                        </a:rPr>
                        <a:t>Current Status</a:t>
                      </a:r>
                      <a:endParaRPr lang="en-US"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marL="0" marR="0" algn="just">
                        <a:spcBef>
                          <a:spcPts val="0"/>
                        </a:spcBef>
                        <a:spcAft>
                          <a:spcPts val="0"/>
                        </a:spcAft>
                      </a:pPr>
                      <a:r>
                        <a:rPr lang="en-US" sz="1100" b="1">
                          <a:solidFill>
                            <a:srgbClr val="FFFFFF"/>
                          </a:solidFill>
                          <a:effectLst/>
                          <a:latin typeface="Palatino Linotype"/>
                          <a:ea typeface="Times New Roman"/>
                        </a:rPr>
                        <a:t>Lead/Responsible</a:t>
                      </a:r>
                      <a:endParaRPr lang="en-US" sz="1200">
                        <a:effectLst/>
                        <a:latin typeface="Times New Roman"/>
                        <a:ea typeface="Times New Roman"/>
                      </a:endParaRPr>
                    </a:p>
                    <a:p>
                      <a:pPr marL="0" marR="0" algn="just">
                        <a:spcBef>
                          <a:spcPts val="0"/>
                        </a:spcBef>
                        <a:spcAft>
                          <a:spcPts val="0"/>
                        </a:spcAft>
                      </a:pPr>
                      <a:r>
                        <a:rPr lang="en-US" sz="1100" b="1">
                          <a:solidFill>
                            <a:srgbClr val="FFFFFF"/>
                          </a:solidFill>
                          <a:effectLst/>
                          <a:latin typeface="Palatino Linotype"/>
                          <a:ea typeface="Times New Roman"/>
                        </a:rPr>
                        <a:t>Person</a:t>
                      </a:r>
                      <a:endParaRPr lang="en-US"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extLst>
                  <a:ext uri="{0D108BD9-81ED-4DB2-BD59-A6C34878D82A}">
                    <a16:rowId xmlns:a16="http://schemas.microsoft.com/office/drawing/2014/main" val="10000"/>
                  </a:ext>
                </a:extLst>
              </a:tr>
              <a:tr h="2812631">
                <a:tc>
                  <a:txBody>
                    <a:bodyPr/>
                    <a:lstStyle/>
                    <a:p>
                      <a:pPr marL="0" marR="0">
                        <a:spcBef>
                          <a:spcPts val="300"/>
                        </a:spcBef>
                        <a:spcAft>
                          <a:spcPts val="300"/>
                        </a:spcAft>
                      </a:pPr>
                      <a:r>
                        <a:rPr lang="en-US" sz="1100">
                          <a:effectLst/>
                          <a:latin typeface="Palatino Linotype"/>
                          <a:ea typeface="Times New Roman"/>
                        </a:rPr>
                        <a:t>Risk 1: Performance of project leads to Donor withdrawal of funds </a:t>
                      </a:r>
                      <a:endParaRPr lang="en-US" sz="1200">
                        <a:effectLst/>
                        <a:latin typeface="Times New Roman"/>
                        <a:ea typeface="Times New Roman"/>
                      </a:endParaRPr>
                    </a:p>
                    <a:p>
                      <a:pPr marL="0" marR="0" algn="just">
                        <a:spcBef>
                          <a:spcPts val="0"/>
                        </a:spcBef>
                        <a:spcAft>
                          <a:spcPts val="0"/>
                        </a:spcAft>
                      </a:pPr>
                      <a:r>
                        <a:rPr lang="en-US" sz="1100">
                          <a:effectLst/>
                          <a:latin typeface="Palatino Linotype"/>
                          <a:ea typeface="Times New Roman"/>
                        </a:rPr>
                        <a:t> </a:t>
                      </a:r>
                      <a:endParaRPr lang="en-US"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nSpc>
                          <a:spcPct val="115000"/>
                        </a:lnSpc>
                        <a:spcBef>
                          <a:spcPts val="300"/>
                        </a:spcBef>
                        <a:spcAft>
                          <a:spcPts val="300"/>
                        </a:spcAft>
                        <a:buFont typeface="Symbol"/>
                        <a:buChar char=""/>
                      </a:pPr>
                      <a:r>
                        <a:rPr lang="en-US" sz="1100">
                          <a:effectLst/>
                          <a:latin typeface="Palatino Linotype"/>
                          <a:ea typeface="Calibri"/>
                          <a:cs typeface="Times New Roman"/>
                        </a:rPr>
                        <a:t>Develop a project monitoring template</a:t>
                      </a:r>
                      <a:endParaRPr lang="en-US" sz="1100">
                        <a:effectLst/>
                        <a:latin typeface="Calibri"/>
                        <a:ea typeface="Calibri"/>
                        <a:cs typeface="Times New Roman"/>
                      </a:endParaRPr>
                    </a:p>
                    <a:p>
                      <a:pPr marL="0" marR="0">
                        <a:spcBef>
                          <a:spcPts val="300"/>
                        </a:spcBef>
                        <a:spcAft>
                          <a:spcPts val="300"/>
                        </a:spcAft>
                      </a:pPr>
                      <a:r>
                        <a:rPr lang="en-US" sz="1100">
                          <a:effectLst/>
                          <a:latin typeface="Palatino Linotype"/>
                          <a:ea typeface="Times New Roman"/>
                        </a:rPr>
                        <a:t> </a:t>
                      </a:r>
                      <a:endParaRPr lang="en-US" sz="1200">
                        <a:effectLst/>
                        <a:latin typeface="Times New Roman"/>
                        <a:ea typeface="Times New Roman"/>
                      </a:endParaRPr>
                    </a:p>
                    <a:p>
                      <a:pPr marL="0" marR="0">
                        <a:spcBef>
                          <a:spcPts val="300"/>
                        </a:spcBef>
                        <a:spcAft>
                          <a:spcPts val="300"/>
                        </a:spcAft>
                      </a:pPr>
                      <a:r>
                        <a:rPr lang="en-US" sz="1100">
                          <a:effectLst/>
                          <a:latin typeface="Palatino Linotype"/>
                          <a:ea typeface="Times New Roman"/>
                        </a:rPr>
                        <a:t> </a:t>
                      </a:r>
                      <a:endParaRPr lang="en-US" sz="1200">
                        <a:effectLst/>
                        <a:latin typeface="Times New Roman"/>
                        <a:ea typeface="Times New Roman"/>
                      </a:endParaRPr>
                    </a:p>
                    <a:p>
                      <a:pPr marL="457200" marR="0">
                        <a:lnSpc>
                          <a:spcPct val="115000"/>
                        </a:lnSpc>
                        <a:spcBef>
                          <a:spcPts val="0"/>
                        </a:spcBef>
                        <a:spcAft>
                          <a:spcPts val="1000"/>
                        </a:spcAft>
                      </a:pPr>
                      <a:r>
                        <a:rPr lang="en-US" sz="1100">
                          <a:effectLst/>
                          <a:latin typeface="Palatino Linotype"/>
                          <a:ea typeface="Calibri"/>
                          <a:cs typeface="Times New Roman"/>
                        </a:rPr>
                        <a:t> </a:t>
                      </a:r>
                      <a:endParaRPr lang="en-US" sz="1100">
                        <a:effectLst/>
                        <a:latin typeface="Calibri"/>
                        <a:ea typeface="Calibri"/>
                        <a:cs typeface="Times New Roman"/>
                      </a:endParaRPr>
                    </a:p>
                    <a:p>
                      <a:pPr marL="0" marR="0">
                        <a:spcBef>
                          <a:spcPts val="300"/>
                        </a:spcBef>
                        <a:spcAft>
                          <a:spcPts val="300"/>
                        </a:spcAft>
                      </a:pPr>
                      <a:r>
                        <a:rPr lang="en-US" sz="1100">
                          <a:effectLst/>
                          <a:latin typeface="Palatino Linotype"/>
                          <a:ea typeface="Times New Roman"/>
                        </a:rPr>
                        <a:t> </a:t>
                      </a:r>
                      <a:endParaRPr lang="en-US" sz="1200">
                        <a:effectLst/>
                        <a:latin typeface="Times New Roman"/>
                        <a:ea typeface="Times New Roman"/>
                      </a:endParaRPr>
                    </a:p>
                    <a:p>
                      <a:pPr marL="0" marR="0">
                        <a:spcBef>
                          <a:spcPts val="300"/>
                        </a:spcBef>
                        <a:spcAft>
                          <a:spcPts val="300"/>
                        </a:spcAft>
                      </a:pPr>
                      <a:r>
                        <a:rPr lang="en-US" sz="1100">
                          <a:effectLst/>
                          <a:latin typeface="Palatino Linotype"/>
                          <a:ea typeface="Times New Roman"/>
                        </a:rPr>
                        <a:t> </a:t>
                      </a:r>
                      <a:endParaRPr lang="en-US" sz="1200">
                        <a:effectLst/>
                        <a:latin typeface="Times New Roman"/>
                        <a:ea typeface="Times New Roman"/>
                      </a:endParaRPr>
                    </a:p>
                    <a:p>
                      <a:pPr marL="0" marR="0">
                        <a:spcBef>
                          <a:spcPts val="300"/>
                        </a:spcBef>
                        <a:spcAft>
                          <a:spcPts val="300"/>
                        </a:spcAft>
                      </a:pPr>
                      <a:r>
                        <a:rPr lang="en-US" sz="1100">
                          <a:effectLst/>
                          <a:latin typeface="Palatino Linotype"/>
                          <a:ea typeface="Times New Roman"/>
                        </a:rPr>
                        <a:t> </a:t>
                      </a:r>
                      <a:endParaRPr lang="en-US" sz="1200">
                        <a:effectLst/>
                        <a:latin typeface="Times New Roman"/>
                        <a:ea typeface="Times New Roman"/>
                      </a:endParaRPr>
                    </a:p>
                    <a:p>
                      <a:pPr marL="0" marR="0">
                        <a:spcBef>
                          <a:spcPts val="300"/>
                        </a:spcBef>
                        <a:spcAft>
                          <a:spcPts val="300"/>
                        </a:spcAft>
                      </a:pPr>
                      <a:r>
                        <a:rPr lang="en-US" sz="1100">
                          <a:effectLst/>
                          <a:latin typeface="Palatino Linotype"/>
                          <a:ea typeface="Times New Roman"/>
                        </a:rPr>
                        <a:t> </a:t>
                      </a:r>
                      <a:endParaRPr lang="en-US" sz="1200">
                        <a:effectLst/>
                        <a:latin typeface="Times New Roman"/>
                        <a:ea typeface="Times New Roman"/>
                      </a:endParaRPr>
                    </a:p>
                    <a:p>
                      <a:pPr marL="0" marR="0">
                        <a:lnSpc>
                          <a:spcPct val="115000"/>
                        </a:lnSpc>
                        <a:spcBef>
                          <a:spcPts val="300"/>
                        </a:spcBef>
                        <a:spcAft>
                          <a:spcPts val="300"/>
                        </a:spcAft>
                      </a:pPr>
                      <a:r>
                        <a:rPr lang="en-US" sz="1100">
                          <a:effectLst/>
                          <a:latin typeface="Palatino Linotype"/>
                          <a:ea typeface="Calibri"/>
                          <a:cs typeface="Times New Roman"/>
                        </a:rPr>
                        <a:t> </a:t>
                      </a:r>
                      <a:endParaRPr lang="en-US"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 marR="0">
                        <a:lnSpc>
                          <a:spcPct val="115000"/>
                        </a:lnSpc>
                        <a:spcBef>
                          <a:spcPts val="0"/>
                        </a:spcBef>
                        <a:spcAft>
                          <a:spcPts val="0"/>
                        </a:spcAft>
                      </a:pPr>
                      <a:r>
                        <a:rPr lang="en-US" sz="1100">
                          <a:effectLst/>
                          <a:latin typeface="Palatino Linotype"/>
                          <a:ea typeface="Calibri"/>
                          <a:cs typeface="Times New Roman"/>
                        </a:rPr>
                        <a:t>Project monitoring document/template developed </a:t>
                      </a:r>
                      <a:endParaRPr lang="en-US" sz="1100">
                        <a:effectLst/>
                        <a:latin typeface="Calibri"/>
                        <a:ea typeface="Calibri"/>
                        <a:cs typeface="Times New Roman"/>
                      </a:endParaRPr>
                    </a:p>
                    <a:p>
                      <a:pPr marL="45720" marR="0">
                        <a:lnSpc>
                          <a:spcPct val="115000"/>
                        </a:lnSpc>
                        <a:spcBef>
                          <a:spcPts val="0"/>
                        </a:spcBef>
                        <a:spcAft>
                          <a:spcPts val="0"/>
                        </a:spcAft>
                      </a:pPr>
                      <a:r>
                        <a:rPr lang="en-US" sz="1100">
                          <a:effectLst/>
                          <a:latin typeface="Palatino Linotype"/>
                          <a:ea typeface="Calibri"/>
                          <a:cs typeface="Times New Roman"/>
                        </a:rPr>
                        <a:t> </a:t>
                      </a:r>
                      <a:endParaRPr lang="en-US" sz="1100">
                        <a:effectLst/>
                        <a:latin typeface="Calibri"/>
                        <a:ea typeface="Calibri"/>
                        <a:cs typeface="Times New Roman"/>
                      </a:endParaRPr>
                    </a:p>
                    <a:p>
                      <a:pPr marL="45720" marR="0">
                        <a:lnSpc>
                          <a:spcPct val="115000"/>
                        </a:lnSpc>
                        <a:spcBef>
                          <a:spcPts val="0"/>
                        </a:spcBef>
                        <a:spcAft>
                          <a:spcPts val="0"/>
                        </a:spcAft>
                      </a:pPr>
                      <a:r>
                        <a:rPr lang="en-US" sz="1100">
                          <a:effectLst/>
                          <a:latin typeface="Palatino Linotype"/>
                          <a:ea typeface="Calibri"/>
                          <a:cs typeface="Times New Roman"/>
                        </a:rPr>
                        <a:t> </a:t>
                      </a:r>
                      <a:endParaRPr lang="en-US" sz="1100">
                        <a:effectLst/>
                        <a:latin typeface="Calibri"/>
                        <a:ea typeface="Calibri"/>
                        <a:cs typeface="Times New Roman"/>
                      </a:endParaRPr>
                    </a:p>
                    <a:p>
                      <a:pPr marL="45720" marR="0">
                        <a:lnSpc>
                          <a:spcPct val="115000"/>
                        </a:lnSpc>
                        <a:spcBef>
                          <a:spcPts val="0"/>
                        </a:spcBef>
                        <a:spcAft>
                          <a:spcPts val="0"/>
                        </a:spcAft>
                      </a:pPr>
                      <a:r>
                        <a:rPr lang="en-US" sz="1100">
                          <a:effectLst/>
                          <a:latin typeface="Palatino Linotype"/>
                          <a:ea typeface="Calibri"/>
                          <a:cs typeface="Times New Roman"/>
                        </a:rPr>
                        <a:t>Number of filled project monitoring templates </a:t>
                      </a:r>
                      <a:endParaRPr lang="en-US" sz="1100">
                        <a:effectLst/>
                        <a:latin typeface="Calibri"/>
                        <a:ea typeface="Calibri"/>
                        <a:cs typeface="Times New Roman"/>
                      </a:endParaRPr>
                    </a:p>
                    <a:p>
                      <a:pPr marL="45720" marR="0">
                        <a:lnSpc>
                          <a:spcPct val="115000"/>
                        </a:lnSpc>
                        <a:spcBef>
                          <a:spcPts val="0"/>
                        </a:spcBef>
                        <a:spcAft>
                          <a:spcPts val="0"/>
                        </a:spcAft>
                      </a:pPr>
                      <a:r>
                        <a:rPr lang="en-US" sz="1100">
                          <a:effectLst/>
                          <a:latin typeface="Palatino Linotype"/>
                          <a:ea typeface="Calibri"/>
                          <a:cs typeface="Times New Roman"/>
                        </a:rPr>
                        <a:t> </a:t>
                      </a:r>
                      <a:endParaRPr lang="en-US" sz="1100">
                        <a:effectLst/>
                        <a:latin typeface="Calibri"/>
                        <a:ea typeface="Calibri"/>
                        <a:cs typeface="Times New Roman"/>
                      </a:endParaRPr>
                    </a:p>
                    <a:p>
                      <a:pPr marL="45720" marR="0">
                        <a:lnSpc>
                          <a:spcPct val="115000"/>
                        </a:lnSpc>
                        <a:spcBef>
                          <a:spcPts val="300"/>
                        </a:spcBef>
                        <a:spcAft>
                          <a:spcPts val="300"/>
                        </a:spcAft>
                      </a:pPr>
                      <a:r>
                        <a:rPr lang="en-US" sz="1100">
                          <a:effectLst/>
                          <a:latin typeface="Palatino Linotype"/>
                          <a:ea typeface="Calibri"/>
                          <a:cs typeface="Times New Roman"/>
                        </a:rPr>
                        <a:t> </a:t>
                      </a:r>
                      <a:endParaRPr lang="en-US" sz="1100">
                        <a:effectLst/>
                        <a:latin typeface="Calibri"/>
                        <a:ea typeface="Calibri"/>
                        <a:cs typeface="Times New Roman"/>
                      </a:endParaRPr>
                    </a:p>
                    <a:p>
                      <a:pPr marL="45720" marR="0">
                        <a:lnSpc>
                          <a:spcPct val="115000"/>
                        </a:lnSpc>
                        <a:spcBef>
                          <a:spcPts val="300"/>
                        </a:spcBef>
                        <a:spcAft>
                          <a:spcPts val="300"/>
                        </a:spcAft>
                      </a:pPr>
                      <a:r>
                        <a:rPr lang="en-US" sz="1100">
                          <a:effectLst/>
                          <a:latin typeface="Palatino Linotype"/>
                          <a:ea typeface="Calibri"/>
                          <a:cs typeface="Times New Roman"/>
                        </a:rPr>
                        <a:t> </a:t>
                      </a:r>
                      <a:endParaRPr lang="en-US" sz="1100">
                        <a:effectLst/>
                        <a:latin typeface="Calibri"/>
                        <a:ea typeface="Calibri"/>
                        <a:cs typeface="Times New Roman"/>
                      </a:endParaRPr>
                    </a:p>
                    <a:p>
                      <a:pPr marL="0" marR="0">
                        <a:lnSpc>
                          <a:spcPct val="115000"/>
                        </a:lnSpc>
                        <a:spcBef>
                          <a:spcPts val="300"/>
                        </a:spcBef>
                        <a:spcAft>
                          <a:spcPts val="300"/>
                        </a:spcAft>
                      </a:pPr>
                      <a:r>
                        <a:rPr lang="en-US" sz="1100">
                          <a:effectLst/>
                          <a:latin typeface="Palatino Linotype"/>
                          <a:ea typeface="Calibri"/>
                          <a:cs typeface="Times New Roman"/>
                        </a:rPr>
                        <a:t> </a:t>
                      </a:r>
                      <a:endParaRPr lang="en-US"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Palatino Linotype"/>
                          <a:ea typeface="Times New Roman"/>
                        </a:rPr>
                        <a:t>Template developed and available for project managers , coordinators, and scientists to request </a:t>
                      </a:r>
                      <a:endParaRPr lang="en-US" sz="1200">
                        <a:effectLst/>
                        <a:latin typeface="Times New Roman"/>
                        <a:ea typeface="Times New Roman"/>
                      </a:endParaRPr>
                    </a:p>
                    <a:p>
                      <a:pPr marL="0" marR="0">
                        <a:spcBef>
                          <a:spcPts val="0"/>
                        </a:spcBef>
                        <a:spcAft>
                          <a:spcPts val="0"/>
                        </a:spcAft>
                      </a:pPr>
                      <a:r>
                        <a:rPr lang="en-US" sz="1100">
                          <a:effectLst/>
                          <a:latin typeface="Palatino Linotype"/>
                          <a:ea typeface="Times New Roman"/>
                        </a:rPr>
                        <a:t> </a:t>
                      </a:r>
                      <a:endParaRPr lang="en-US" sz="1200">
                        <a:effectLst/>
                        <a:latin typeface="Times New Roman"/>
                        <a:ea typeface="Times New Roman"/>
                      </a:endParaRPr>
                    </a:p>
                    <a:p>
                      <a:pPr marL="0" marR="0">
                        <a:spcBef>
                          <a:spcPts val="0"/>
                        </a:spcBef>
                        <a:spcAft>
                          <a:spcPts val="0"/>
                        </a:spcAft>
                      </a:pPr>
                      <a:r>
                        <a:rPr lang="en-US" sz="1100">
                          <a:solidFill>
                            <a:srgbClr val="1F497D"/>
                          </a:solidFill>
                          <a:effectLst/>
                          <a:latin typeface="Times New Roman"/>
                          <a:ea typeface="Times New Roman"/>
                        </a:rPr>
                        <a:t> </a:t>
                      </a:r>
                      <a:r>
                        <a:rPr lang="en-US" sz="1100">
                          <a:effectLst/>
                          <a:latin typeface="Palatino Linotype"/>
                          <a:ea typeface="Times New Roman"/>
                        </a:rPr>
                        <a:t>An ongoing activity, 17 projects/programs/units have filled the template. Also worked with 29 support units on their data matrices tool</a:t>
                      </a:r>
                      <a:endParaRPr lang="en-US"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300"/>
                        </a:spcBef>
                        <a:spcAft>
                          <a:spcPts val="0"/>
                        </a:spcAft>
                      </a:pPr>
                      <a:r>
                        <a:rPr lang="en-US" sz="1100">
                          <a:effectLst/>
                          <a:latin typeface="Palatino Linotype"/>
                          <a:ea typeface="Times New Roman"/>
                        </a:rPr>
                        <a:t> </a:t>
                      </a:r>
                      <a:endParaRPr lang="en-US"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300"/>
                        </a:spcBef>
                        <a:spcAft>
                          <a:spcPts val="0"/>
                        </a:spcAft>
                      </a:pPr>
                      <a:r>
                        <a:rPr lang="en-US" sz="1100" dirty="0">
                          <a:effectLst/>
                          <a:latin typeface="Palatino Linotype"/>
                          <a:ea typeface="Times New Roman"/>
                        </a:rPr>
                        <a:t>DDG R4D,PAO,</a:t>
                      </a:r>
                      <a:endParaRPr lang="en-US" sz="1200" dirty="0">
                        <a:effectLst/>
                        <a:latin typeface="Times New Roman"/>
                        <a:ea typeface="Times New Roman"/>
                      </a:endParaRPr>
                    </a:p>
                    <a:p>
                      <a:pPr marL="0" marR="0">
                        <a:spcBef>
                          <a:spcPts val="0"/>
                        </a:spcBef>
                        <a:spcAft>
                          <a:spcPts val="0"/>
                        </a:spcAft>
                      </a:pPr>
                      <a:r>
                        <a:rPr lang="en-US" sz="1100" dirty="0">
                          <a:effectLst/>
                          <a:latin typeface="Palatino Linotype"/>
                          <a:ea typeface="Times New Roman"/>
                        </a:rPr>
                        <a:t>Program directors  and M&amp;E Specialist</a:t>
                      </a:r>
                      <a:endParaRPr lang="en-US"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6" name="Rectangle 2"/>
          <p:cNvSpPr>
            <a:spLocks noChangeArrowheads="1"/>
          </p:cNvSpPr>
          <p:nvPr/>
        </p:nvSpPr>
        <p:spPr bwMode="auto">
          <a:xfrm>
            <a:off x="381000" y="2133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9" name="Picture 8" descr="C:\Users\rfagbenro\AppData\Local\Microsoft\Windows\Temporary Internet Files\Content.Outlook\2B50JE50\IITA TAA new logo.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43800" y="3048000"/>
            <a:ext cx="1137920" cy="551299"/>
          </a:xfrm>
          <a:prstGeom prst="rect">
            <a:avLst/>
          </a:prstGeom>
          <a:noFill/>
          <a:ln>
            <a:noFill/>
          </a:ln>
        </p:spPr>
      </p:pic>
    </p:spTree>
    <p:extLst>
      <p:ext uri="{BB962C8B-B14F-4D97-AF65-F5344CB8AC3E}">
        <p14:creationId xmlns:p14="http://schemas.microsoft.com/office/powerpoint/2010/main" val="11211304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2161</TotalTime>
  <Words>1348</Words>
  <Application>Microsoft Office PowerPoint</Application>
  <PresentationFormat>On-screen Show (4:3)</PresentationFormat>
  <Paragraphs>232</Paragraphs>
  <Slides>22</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22</vt:i4>
      </vt:variant>
    </vt:vector>
  </HeadingPairs>
  <TitlesOfParts>
    <vt:vector size="32" baseType="lpstr">
      <vt:lpstr>Arial</vt:lpstr>
      <vt:lpstr>Calibri</vt:lpstr>
      <vt:lpstr>Cambria</vt:lpstr>
      <vt:lpstr>Courier New</vt:lpstr>
      <vt:lpstr>Myriad Headline</vt:lpstr>
      <vt:lpstr>Palatino Linotype</vt:lpstr>
      <vt:lpstr>Symbol</vt:lpstr>
      <vt:lpstr>Times New Roman</vt:lpstr>
      <vt:lpstr>Wingdings</vt:lpstr>
      <vt:lpstr>Office Theme</vt:lpstr>
      <vt:lpstr> Fundamentals in Risk Management _2  </vt:lpstr>
      <vt:lpstr>           CONTENTS</vt:lpstr>
      <vt:lpstr>        Why are we here?</vt:lpstr>
      <vt:lpstr>The Risk Management Process</vt:lpstr>
      <vt:lpstr>Risk Identification Methods</vt:lpstr>
      <vt:lpstr>Risk Responses/Treatment</vt:lpstr>
      <vt:lpstr>    Risk Mitigation</vt:lpstr>
      <vt:lpstr>Risk Mitigation</vt:lpstr>
      <vt:lpstr>Risk Mitigation Plan</vt:lpstr>
      <vt:lpstr>RISK REPORTING</vt:lpstr>
      <vt:lpstr>                               Risk Reporting</vt:lpstr>
      <vt:lpstr>Risk Management at IITA Today</vt:lpstr>
      <vt:lpstr>IITA Topmost Risk 2016</vt:lpstr>
      <vt:lpstr>IITA Topmost Risk 2016</vt:lpstr>
      <vt:lpstr>IITA Topmost Risk 2016</vt:lpstr>
      <vt:lpstr>IITA Topmost Risk 2016</vt:lpstr>
      <vt:lpstr>         Moving Forward</vt:lpstr>
      <vt:lpstr>Expectations from stakeholders </vt:lpstr>
      <vt:lpstr> Expectations from stakeholders</vt:lpstr>
      <vt:lpstr>Expectations from stakeholders</vt:lpstr>
      <vt:lpstr>  </vt:lpstr>
      <vt:lpstr> </vt:lpstr>
    </vt:vector>
  </TitlesOfParts>
  <Company>IITA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ajuba</dc:creator>
  <cp:lastModifiedBy>Rasheed</cp:lastModifiedBy>
  <cp:revision>138</cp:revision>
  <dcterms:created xsi:type="dcterms:W3CDTF">2016-09-15T17:20:52Z</dcterms:created>
  <dcterms:modified xsi:type="dcterms:W3CDTF">2021-03-26T07:28:20Z</dcterms:modified>
</cp:coreProperties>
</file>