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66" r:id="rId2"/>
    <p:sldId id="267" r:id="rId3"/>
    <p:sldId id="286" r:id="rId4"/>
    <p:sldId id="284" r:id="rId5"/>
    <p:sldId id="285" r:id="rId6"/>
    <p:sldId id="287" r:id="rId7"/>
    <p:sldId id="268" r:id="rId8"/>
    <p:sldId id="310" r:id="rId9"/>
    <p:sldId id="273" r:id="rId10"/>
    <p:sldId id="293" r:id="rId11"/>
    <p:sldId id="275" r:id="rId12"/>
    <p:sldId id="291" r:id="rId13"/>
    <p:sldId id="290" r:id="rId14"/>
    <p:sldId id="311" r:id="rId15"/>
    <p:sldId id="298" r:id="rId16"/>
    <p:sldId id="280" r:id="rId17"/>
    <p:sldId id="309" r:id="rId18"/>
    <p:sldId id="299" r:id="rId19"/>
    <p:sldId id="282" r:id="rId20"/>
    <p:sldId id="303" r:id="rId21"/>
    <p:sldId id="304" r:id="rId22"/>
    <p:sldId id="272" r:id="rId23"/>
    <p:sldId id="306" r:id="rId24"/>
    <p:sldId id="305" r:id="rId25"/>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orient="horz" pos="1296">
          <p15:clr>
            <a:srgbClr val="A4A3A4"/>
          </p15:clr>
        </p15:guide>
        <p15:guide id="3" orient="horz" pos="298">
          <p15:clr>
            <a:srgbClr val="A4A3A4"/>
          </p15:clr>
        </p15:guide>
        <p15:guide id="4" orient="horz" pos="79">
          <p15:clr>
            <a:srgbClr val="A4A3A4"/>
          </p15:clr>
        </p15:guide>
        <p15:guide id="5" orient="horz" pos="299">
          <p15:clr>
            <a:srgbClr val="A4A3A4"/>
          </p15:clr>
        </p15:guide>
        <p15:guide id="6" orient="horz" pos="294">
          <p15:clr>
            <a:srgbClr val="A4A3A4"/>
          </p15:clr>
        </p15:guide>
        <p15:guide id="7" pos="2880">
          <p15:clr>
            <a:srgbClr val="A4A3A4"/>
          </p15:clr>
        </p15:guide>
        <p15:guide id="8" pos="53">
          <p15:clr>
            <a:srgbClr val="A4A3A4"/>
          </p15:clr>
        </p15:guide>
        <p15:guide id="9" pos="83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742B"/>
    <a:srgbClr val="FF0000"/>
    <a:srgbClr val="FFD9B7"/>
    <a:srgbClr val="FFEFE1"/>
    <a:srgbClr val="CF6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434" autoAdjust="0"/>
    <p:restoredTop sz="94660"/>
  </p:normalViewPr>
  <p:slideViewPr>
    <p:cSldViewPr>
      <p:cViewPr varScale="1">
        <p:scale>
          <a:sx n="58" d="100"/>
          <a:sy n="58" d="100"/>
        </p:scale>
        <p:origin x="1670" y="58"/>
      </p:cViewPr>
      <p:guideLst>
        <p:guide orient="horz" pos="2160"/>
        <p:guide orient="horz" pos="1296"/>
        <p:guide orient="horz" pos="298"/>
        <p:guide orient="horz" pos="79"/>
        <p:guide orient="horz" pos="299"/>
        <p:guide orient="horz" pos="294"/>
        <p:guide pos="2880"/>
        <p:guide pos="53"/>
        <p:guide pos="83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pPr>
              <a:defRPr/>
            </a:pPr>
            <a:fld id="{BEE98552-9AF5-4F12-AA67-883F28085552}" type="datetimeFigureOut">
              <a:rPr lang="en-US"/>
              <a:pPr>
                <a:defRPr/>
              </a:pPr>
              <a:t>3/26/2021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pPr>
              <a:defRPr/>
            </a:pPr>
            <a:fld id="{DC7B8320-5988-429A-A07D-AC41059C4584}" type="slidenum">
              <a:rPr lang="en-US"/>
              <a:pPr>
                <a:defRPr/>
              </a:pPr>
              <a:t>‹#›</a:t>
            </a:fld>
            <a:endParaRPr lang="en-US"/>
          </a:p>
        </p:txBody>
      </p:sp>
    </p:spTree>
    <p:extLst>
      <p:ext uri="{BB962C8B-B14F-4D97-AF65-F5344CB8AC3E}">
        <p14:creationId xmlns:p14="http://schemas.microsoft.com/office/powerpoint/2010/main" val="20566597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C7B8320-5988-429A-A07D-AC41059C4584}" type="slidenum">
              <a:rPr lang="en-US" smtClean="0"/>
              <a:pPr>
                <a:defRPr/>
              </a:pPr>
              <a:t>2</a:t>
            </a:fld>
            <a:endParaRPr lang="en-US"/>
          </a:p>
        </p:txBody>
      </p:sp>
    </p:spTree>
    <p:extLst>
      <p:ext uri="{BB962C8B-B14F-4D97-AF65-F5344CB8AC3E}">
        <p14:creationId xmlns:p14="http://schemas.microsoft.com/office/powerpoint/2010/main" val="1360777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655197A-8B0A-40B2-BB61-07F6CC2B0425}" type="slidenum">
              <a:rPr lang="en-US" altLang="en-US" smtClean="0"/>
              <a:pPr eaLnBrk="1" hangingPunct="1"/>
              <a:t>10</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C7B8320-5988-429A-A07D-AC41059C4584}" type="slidenum">
              <a:rPr lang="en-US" smtClean="0"/>
              <a:pPr>
                <a:defRPr/>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09F6352E-89CE-499C-B87F-2E187B2ED0F7}" type="datetimeFigureOut">
              <a:rPr lang="en-US"/>
              <a:pPr>
                <a:defRPr/>
              </a:pPr>
              <a:t>3/26/2021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8CE1D814-69D1-4C0B-BFD4-AA7A210628A9}" type="slidenum">
              <a:rPr lang="en-US"/>
              <a:pPr>
                <a:defRPr/>
              </a:pPr>
              <a:t>‹#›</a:t>
            </a:fld>
            <a:endParaRPr lang="en-US"/>
          </a:p>
        </p:txBody>
      </p:sp>
    </p:spTree>
    <p:extLst>
      <p:ext uri="{BB962C8B-B14F-4D97-AF65-F5344CB8AC3E}">
        <p14:creationId xmlns:p14="http://schemas.microsoft.com/office/powerpoint/2010/main" val="847094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44A8396A-C53A-4896-A84C-86D729C4438C}" type="datetimeFigureOut">
              <a:rPr lang="en-US"/>
              <a:pPr>
                <a:defRPr/>
              </a:pPr>
              <a:t>3/26/2021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4500B429-66E0-4D89-85C2-CEF16CCCBE0D}" type="slidenum">
              <a:rPr lang="en-US"/>
              <a:pPr>
                <a:defRPr/>
              </a:pPr>
              <a:t>‹#›</a:t>
            </a:fld>
            <a:endParaRPr lang="en-US"/>
          </a:p>
        </p:txBody>
      </p:sp>
    </p:spTree>
    <p:extLst>
      <p:ext uri="{BB962C8B-B14F-4D97-AF65-F5344CB8AC3E}">
        <p14:creationId xmlns:p14="http://schemas.microsoft.com/office/powerpoint/2010/main" val="2750473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C060AC26-58DD-4FE4-8991-BA311CA17877}" type="datetimeFigureOut">
              <a:rPr lang="en-US"/>
              <a:pPr>
                <a:defRPr/>
              </a:pPr>
              <a:t>3/26/2021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E873582E-F175-400C-915B-E91477AE1157}" type="slidenum">
              <a:rPr lang="en-US"/>
              <a:pPr>
                <a:defRPr/>
              </a:pPr>
              <a:t>‹#›</a:t>
            </a:fld>
            <a:endParaRPr lang="en-US"/>
          </a:p>
        </p:txBody>
      </p:sp>
    </p:spTree>
    <p:extLst>
      <p:ext uri="{BB962C8B-B14F-4D97-AF65-F5344CB8AC3E}">
        <p14:creationId xmlns:p14="http://schemas.microsoft.com/office/powerpoint/2010/main" val="2343370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0200" y="-76200"/>
            <a:ext cx="7391400" cy="609600"/>
          </a:xfrm>
        </p:spPr>
        <p:txBody>
          <a:bodyPr/>
          <a:lstStyle>
            <a:lvl1pPr algn="l">
              <a:defRPr/>
            </a:lvl1pPr>
          </a:lstStyle>
          <a:p>
            <a:r>
              <a:rPr lang="en-US" dirty="0"/>
              <a:t>Click to edit Master title style</a:t>
            </a:r>
          </a:p>
        </p:txBody>
      </p:sp>
      <p:sp>
        <p:nvSpPr>
          <p:cNvPr id="3" name="Content Placeholder 2"/>
          <p:cNvSpPr>
            <a:spLocks noGrp="1"/>
          </p:cNvSpPr>
          <p:nvPr>
            <p:ph idx="1"/>
          </p:nvPr>
        </p:nvSpPr>
        <p:spPr>
          <a:xfrm>
            <a:off x="152400" y="685800"/>
            <a:ext cx="8839200" cy="586740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D6081F90-2CE1-4E96-BCB7-C570C1189A2D}" type="datetimeFigureOut">
              <a:rPr lang="en-US"/>
              <a:pPr>
                <a:defRPr/>
              </a:pPr>
              <a:t>3/26/2021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CBA173DF-0BDD-4C1E-BF16-E48FEE55921F}" type="slidenum">
              <a:rPr lang="en-US"/>
              <a:pPr>
                <a:defRPr/>
              </a:pPr>
              <a:t>‹#›</a:t>
            </a:fld>
            <a:endParaRPr lang="en-US"/>
          </a:p>
        </p:txBody>
      </p:sp>
    </p:spTree>
    <p:extLst>
      <p:ext uri="{BB962C8B-B14F-4D97-AF65-F5344CB8AC3E}">
        <p14:creationId xmlns:p14="http://schemas.microsoft.com/office/powerpoint/2010/main" val="419517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1BD8E702-C53B-495F-84C0-354D5267733F}" type="datetimeFigureOut">
              <a:rPr lang="en-US"/>
              <a:pPr>
                <a:defRPr/>
              </a:pPr>
              <a:t>3/26/2021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E3946D08-664B-4A8E-821B-5305A6014962}" type="slidenum">
              <a:rPr lang="en-US"/>
              <a:pPr>
                <a:defRPr/>
              </a:pPr>
              <a:t>‹#›</a:t>
            </a:fld>
            <a:endParaRPr lang="en-US"/>
          </a:p>
        </p:txBody>
      </p:sp>
    </p:spTree>
    <p:extLst>
      <p:ext uri="{BB962C8B-B14F-4D97-AF65-F5344CB8AC3E}">
        <p14:creationId xmlns:p14="http://schemas.microsoft.com/office/powerpoint/2010/main" val="1079037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7F7FBDDF-8A2C-4DCA-B0A8-EE9AF6BF52EB}" type="datetimeFigureOut">
              <a:rPr lang="en-US"/>
              <a:pPr>
                <a:defRPr/>
              </a:pPr>
              <a:t>3/26/2021</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8E5DFE74-9A0E-4DD2-8255-23B77E57D4F2}" type="slidenum">
              <a:rPr lang="en-US"/>
              <a:pPr>
                <a:defRPr/>
              </a:pPr>
              <a:t>‹#›</a:t>
            </a:fld>
            <a:endParaRPr lang="en-US"/>
          </a:p>
        </p:txBody>
      </p:sp>
    </p:spTree>
    <p:extLst>
      <p:ext uri="{BB962C8B-B14F-4D97-AF65-F5344CB8AC3E}">
        <p14:creationId xmlns:p14="http://schemas.microsoft.com/office/powerpoint/2010/main" val="2271530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87BBA4A2-5DDC-4B4D-AA8E-EC4EEB92F1F8}" type="datetimeFigureOut">
              <a:rPr lang="en-US"/>
              <a:pPr>
                <a:defRPr/>
              </a:pPr>
              <a:t>3/26/2021</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DEA7058-FBBD-4BE5-B3CC-00C48F461835}" type="slidenum">
              <a:rPr lang="en-US"/>
              <a:pPr>
                <a:defRPr/>
              </a:pPr>
              <a:t>‹#›</a:t>
            </a:fld>
            <a:endParaRPr lang="en-US"/>
          </a:p>
        </p:txBody>
      </p:sp>
    </p:spTree>
    <p:extLst>
      <p:ext uri="{BB962C8B-B14F-4D97-AF65-F5344CB8AC3E}">
        <p14:creationId xmlns:p14="http://schemas.microsoft.com/office/powerpoint/2010/main" val="3948688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BB7A9DD0-33AD-4C78-A48F-57D38014B129}" type="datetimeFigureOut">
              <a:rPr lang="en-US"/>
              <a:pPr>
                <a:defRPr/>
              </a:pPr>
              <a:t>3/26/2021</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B3B7C856-AE3C-49C3-A053-673CED01F120}" type="slidenum">
              <a:rPr lang="en-US"/>
              <a:pPr>
                <a:defRPr/>
              </a:pPr>
              <a:t>‹#›</a:t>
            </a:fld>
            <a:endParaRPr lang="en-US"/>
          </a:p>
        </p:txBody>
      </p:sp>
    </p:spTree>
    <p:extLst>
      <p:ext uri="{BB962C8B-B14F-4D97-AF65-F5344CB8AC3E}">
        <p14:creationId xmlns:p14="http://schemas.microsoft.com/office/powerpoint/2010/main" val="1191434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D731C531-F39E-4EA3-8C82-17F8D244F2E7}" type="datetimeFigureOut">
              <a:rPr lang="en-US"/>
              <a:pPr>
                <a:defRPr/>
              </a:pPr>
              <a:t>3/26/2021</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4A6F31AA-BB96-4D6B-A313-A61A3B60B592}" type="slidenum">
              <a:rPr lang="en-US"/>
              <a:pPr>
                <a:defRPr/>
              </a:pPr>
              <a:t>‹#›</a:t>
            </a:fld>
            <a:endParaRPr lang="en-US"/>
          </a:p>
        </p:txBody>
      </p:sp>
    </p:spTree>
    <p:extLst>
      <p:ext uri="{BB962C8B-B14F-4D97-AF65-F5344CB8AC3E}">
        <p14:creationId xmlns:p14="http://schemas.microsoft.com/office/powerpoint/2010/main" val="514951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775E6997-62BD-42B6-BC82-A29C178F0F71}" type="datetimeFigureOut">
              <a:rPr lang="en-US"/>
              <a:pPr>
                <a:defRPr/>
              </a:pPr>
              <a:t>3/26/2021</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1C7ADFEC-8FFF-48BB-A97B-CD84600DD9F5}" type="slidenum">
              <a:rPr lang="en-US"/>
              <a:pPr>
                <a:defRPr/>
              </a:pPr>
              <a:t>‹#›</a:t>
            </a:fld>
            <a:endParaRPr lang="en-US"/>
          </a:p>
        </p:txBody>
      </p:sp>
    </p:spTree>
    <p:extLst>
      <p:ext uri="{BB962C8B-B14F-4D97-AF65-F5344CB8AC3E}">
        <p14:creationId xmlns:p14="http://schemas.microsoft.com/office/powerpoint/2010/main" val="931917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7D8B8B90-B503-455E-B7C4-A00F6FD30391}" type="datetimeFigureOut">
              <a:rPr lang="en-US"/>
              <a:pPr>
                <a:defRPr/>
              </a:pPr>
              <a:t>3/26/2021</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BBB8340-6F61-4A44-B13A-455778676BA5}" type="slidenum">
              <a:rPr lang="en-US"/>
              <a:pPr>
                <a:defRPr/>
              </a:pPr>
              <a:t>‹#›</a:t>
            </a:fld>
            <a:endParaRPr lang="en-US"/>
          </a:p>
        </p:txBody>
      </p:sp>
    </p:spTree>
    <p:extLst>
      <p:ext uri="{BB962C8B-B14F-4D97-AF65-F5344CB8AC3E}">
        <p14:creationId xmlns:p14="http://schemas.microsoft.com/office/powerpoint/2010/main" val="2283846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p:cNvSpPr/>
          <p:nvPr userDrawn="1"/>
        </p:nvSpPr>
        <p:spPr>
          <a:xfrm>
            <a:off x="0" y="0"/>
            <a:ext cx="1447800" cy="533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51" name="Text Placeholder 2"/>
          <p:cNvSpPr>
            <a:spLocks noGrp="1"/>
          </p:cNvSpPr>
          <p:nvPr>
            <p:ph type="body" idx="1"/>
          </p:nvPr>
        </p:nvSpPr>
        <p:spPr bwMode="auto">
          <a:xfrm>
            <a:off x="152400" y="762000"/>
            <a:ext cx="88392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9" name="Rectangle 8"/>
          <p:cNvSpPr/>
          <p:nvPr userDrawn="1"/>
        </p:nvSpPr>
        <p:spPr>
          <a:xfrm>
            <a:off x="0" y="6723063"/>
            <a:ext cx="9144000" cy="134937"/>
          </a:xfrm>
          <a:prstGeom prst="rect">
            <a:avLst/>
          </a:prstGeom>
          <a:solidFill>
            <a:srgbClr val="CF64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a:off x="1447800" y="0"/>
            <a:ext cx="7696200" cy="533400"/>
          </a:xfrm>
          <a:prstGeom prst="rect">
            <a:avLst/>
          </a:prstGeom>
          <a:solidFill>
            <a:srgbClr val="CF64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54" name="Title Placeholder 1"/>
          <p:cNvSpPr>
            <a:spLocks noGrp="1"/>
          </p:cNvSpPr>
          <p:nvPr>
            <p:ph type="title"/>
          </p:nvPr>
        </p:nvSpPr>
        <p:spPr bwMode="auto">
          <a:xfrm>
            <a:off x="1600200" y="76200"/>
            <a:ext cx="739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31" name="TextBox 10"/>
          <p:cNvSpPr txBox="1">
            <a:spLocks noChangeArrowheads="1"/>
          </p:cNvSpPr>
          <p:nvPr userDrawn="1"/>
        </p:nvSpPr>
        <p:spPr bwMode="auto">
          <a:xfrm>
            <a:off x="7540625" y="6738938"/>
            <a:ext cx="1447800" cy="107950"/>
          </a:xfrm>
          <a:prstGeom prst="rect">
            <a:avLst/>
          </a:prstGeom>
          <a:noFill/>
          <a:ln>
            <a:noFill/>
          </a:ln>
        </p:spPr>
        <p:txBody>
          <a:bodyPr lIns="0" tIns="0" rIns="0" bIns="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r>
              <a:rPr lang="en-US" altLang="en-US" sz="700"/>
              <a:t>www.iita.org   I   www.cgiar.org </a:t>
            </a:r>
          </a:p>
        </p:txBody>
      </p:sp>
      <p:pic>
        <p:nvPicPr>
          <p:cNvPr id="2056" name="Picture 12" descr="\\nas\DATA\MMU\1Publishing_service\50YEARS_Anniversary\50YEARS_logos\IITA TAA White Big.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8263" y="95250"/>
            <a:ext cx="13017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Lst>
  <p:txStyles>
    <p:titleStyle>
      <a:lvl1pPr algn="l" rtl="0" eaLnBrk="0" fontAlgn="base" hangingPunct="0">
        <a:spcBef>
          <a:spcPct val="0"/>
        </a:spcBef>
        <a:spcAft>
          <a:spcPct val="0"/>
        </a:spcAft>
        <a:defRPr sz="3200" kern="1200">
          <a:solidFill>
            <a:schemeClr val="tx1"/>
          </a:solidFill>
          <a:latin typeface="Myriad Headline" pitchFamily="34" charset="0"/>
          <a:ea typeface="+mj-ea"/>
          <a:cs typeface="+mj-cs"/>
        </a:defRPr>
      </a:lvl1pPr>
      <a:lvl2pPr algn="l" rtl="0" eaLnBrk="0" fontAlgn="base" hangingPunct="0">
        <a:spcBef>
          <a:spcPct val="0"/>
        </a:spcBef>
        <a:spcAft>
          <a:spcPct val="0"/>
        </a:spcAft>
        <a:defRPr sz="3200">
          <a:solidFill>
            <a:schemeClr val="tx1"/>
          </a:solidFill>
          <a:latin typeface="Myriad Headline" pitchFamily="34" charset="0"/>
        </a:defRPr>
      </a:lvl2pPr>
      <a:lvl3pPr algn="l" rtl="0" eaLnBrk="0" fontAlgn="base" hangingPunct="0">
        <a:spcBef>
          <a:spcPct val="0"/>
        </a:spcBef>
        <a:spcAft>
          <a:spcPct val="0"/>
        </a:spcAft>
        <a:defRPr sz="3200">
          <a:solidFill>
            <a:schemeClr val="tx1"/>
          </a:solidFill>
          <a:latin typeface="Myriad Headline" pitchFamily="34" charset="0"/>
        </a:defRPr>
      </a:lvl3pPr>
      <a:lvl4pPr algn="l" rtl="0" eaLnBrk="0" fontAlgn="base" hangingPunct="0">
        <a:spcBef>
          <a:spcPct val="0"/>
        </a:spcBef>
        <a:spcAft>
          <a:spcPct val="0"/>
        </a:spcAft>
        <a:defRPr sz="3200">
          <a:solidFill>
            <a:schemeClr val="tx1"/>
          </a:solidFill>
          <a:latin typeface="Myriad Headline" pitchFamily="34" charset="0"/>
        </a:defRPr>
      </a:lvl4pPr>
      <a:lvl5pPr algn="l" rtl="0" eaLnBrk="0" fontAlgn="base" hangingPunct="0">
        <a:spcBef>
          <a:spcPct val="0"/>
        </a:spcBef>
        <a:spcAft>
          <a:spcPct val="0"/>
        </a:spcAft>
        <a:defRPr sz="3200">
          <a:solidFill>
            <a:schemeClr val="tx1"/>
          </a:solidFill>
          <a:latin typeface="Myriad Headline" pitchFamily="34" charset="0"/>
        </a:defRPr>
      </a:lvl5pPr>
      <a:lvl6pPr marL="457200" algn="l" rtl="0" fontAlgn="base">
        <a:spcBef>
          <a:spcPct val="0"/>
        </a:spcBef>
        <a:spcAft>
          <a:spcPct val="0"/>
        </a:spcAft>
        <a:defRPr sz="3200">
          <a:solidFill>
            <a:schemeClr val="tx1"/>
          </a:solidFill>
          <a:latin typeface="Myriad Headline" pitchFamily="34" charset="0"/>
        </a:defRPr>
      </a:lvl6pPr>
      <a:lvl7pPr marL="914400" algn="l" rtl="0" fontAlgn="base">
        <a:spcBef>
          <a:spcPct val="0"/>
        </a:spcBef>
        <a:spcAft>
          <a:spcPct val="0"/>
        </a:spcAft>
        <a:defRPr sz="3200">
          <a:solidFill>
            <a:schemeClr val="tx1"/>
          </a:solidFill>
          <a:latin typeface="Myriad Headline" pitchFamily="34" charset="0"/>
        </a:defRPr>
      </a:lvl7pPr>
      <a:lvl8pPr marL="1371600" algn="l" rtl="0" fontAlgn="base">
        <a:spcBef>
          <a:spcPct val="0"/>
        </a:spcBef>
        <a:spcAft>
          <a:spcPct val="0"/>
        </a:spcAft>
        <a:defRPr sz="3200">
          <a:solidFill>
            <a:schemeClr val="tx1"/>
          </a:solidFill>
          <a:latin typeface="Myriad Headline" pitchFamily="34" charset="0"/>
        </a:defRPr>
      </a:lvl8pPr>
      <a:lvl9pPr marL="1828800" algn="l" rtl="0" fontAlgn="base">
        <a:spcBef>
          <a:spcPct val="0"/>
        </a:spcBef>
        <a:spcAft>
          <a:spcPct val="0"/>
        </a:spcAft>
        <a:defRPr sz="3200">
          <a:solidFill>
            <a:schemeClr val="tx1"/>
          </a:solidFill>
          <a:latin typeface="Myriad Headline"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google.com.ng/imgres?imgurl=https://i2.wp.com/agra.org/wp-content/uploads/2017/01/climate2.jpg?fit=1000,613&amp;ssl=1&amp;imgrefurl=https://agra.org/&amp;docid=Rxxfyr0Oz4drXM&amp;tbnid=I4oJ1Um2qqPISM:&amp;vet=10ahUKEwjgh8DoxfHTAhUSb1AKHdBYAN4QMwiGAShJMEk..i&amp;w=1000&amp;h=613&amp;bih=782&amp;biw=1125&amp;q=african%20agriculture&amp;ved=0ahUKEwjgh8DoxfHTAhUSb1AKHdBYAN4QMwiGAShJMEk&amp;iact=mrc&amp;uact=8" TargetMode="External"/><Relationship Id="rId3" Type="http://schemas.openxmlformats.org/officeDocument/2006/relationships/image" Target="../media/image2.jpeg"/><Relationship Id="rId7" Type="http://schemas.openxmlformats.org/officeDocument/2006/relationships/image" Target="../media/image4.jpeg"/><Relationship Id="rId12" Type="http://schemas.openxmlformats.org/officeDocument/2006/relationships/image" Target="../media/image7.jpeg"/><Relationship Id="rId2" Type="http://schemas.openxmlformats.org/officeDocument/2006/relationships/hyperlink" Target="https://www.google.com.ng/url?sa=i&amp;rct=j&amp;q=&amp;esrc=s&amp;source=images&amp;cd=&amp;cad=rja&amp;uact=8&amp;ved=0ahUKEwj6hNj4w_HTAhXSaFAKHXlzCkoQjRwIBw&amp;url=https://way2apply.com/hacking/&amp;psig=AFQjCNGpsvp6pro1HqIwPxXPaw5jv4EgZg&amp;ust=1494924814850839" TargetMode="External"/><Relationship Id="rId1" Type="http://schemas.openxmlformats.org/officeDocument/2006/relationships/slideLayout" Target="../slideLayouts/slideLayout1.xml"/><Relationship Id="rId6" Type="http://schemas.openxmlformats.org/officeDocument/2006/relationships/hyperlink" Target="https://www.google.com.ng/imgres?imgurl=https://www.farmcrowdy.com/wp-content/uploads/2016/08/farmcrowdy-maize-image-730x644.jpg&amp;imgrefurl=https://www.farmcrowdy.com/farm/cassava-farm/&amp;docid=DEoCNRUJpte8oM&amp;tbnid=Vh-ByPN_OG0dxM:&amp;vet=10ahUKEwj7s__nxvHTAhUMfFAKHZDDBE84rAIQMwhEKEIwQg..i&amp;w=730&amp;h=644&amp;bih=782&amp;biw=1110&amp;q=cassava%20farm&amp;ved=0ahUKEwj7s__nxvHTAhUMfFAKHZDDBE84rAIQMwhEKEIwQg&amp;iact=mrc&amp;uact=8" TargetMode="External"/><Relationship Id="rId11" Type="http://schemas.openxmlformats.org/officeDocument/2006/relationships/hyperlink" Target="https://www.google.com.ng/imgres?imgurl=http://l7.alamy.com/zooms/34c05bc32d394f3eb86f8bbe55fe5153/corn-crop-damage-cp1n44.jpg&amp;imgrefurl=http://www.alamy.com/stock-photo/crop-damage.html&amp;docid=5vOe8X-Ds7O1MM&amp;tbnid=SQu3RZRbVl89SM:&amp;vet=10ahUKEwiF-L63yfHTAhXOJVAKHdZqAzwQMwh1KEQwRA..i&amp;w=640&amp;h=446&amp;bih=782&amp;biw=1110&amp;q=crop%20damage&amp;ved=0ahUKEwiF-L63yfHTAhXOJVAKHdZqAzwQMwh1KEQwRA&amp;iact=mrc&amp;uact=8" TargetMode="External"/><Relationship Id="rId5" Type="http://schemas.openxmlformats.org/officeDocument/2006/relationships/image" Target="../media/image3.jpeg"/><Relationship Id="rId10" Type="http://schemas.openxmlformats.org/officeDocument/2006/relationships/image" Target="../media/image6.jpeg"/><Relationship Id="rId4" Type="http://schemas.openxmlformats.org/officeDocument/2006/relationships/hyperlink" Target="https://www.google.com.ng/imgres?imgurl=http://media.istockphoto.com/photos/tapioca-plants-cassava-picture-id179038063&amp;imgrefurl=http://www.istockphoto.com/photo/tapioca-plants-cassava-gm179038063-25088495&amp;docid=ONtAqbT1ncRQQM&amp;tbnid=K08xMr_jgfQlaM:&amp;vet=10ahUKEwj7s__nxvHTAhUMfFAKHZDDBE84rAIQMwheKFwwXA..i&amp;w=1024&amp;h=683&amp;bih=782&amp;biw=1110&amp;q=cassava%20farm&amp;ved=0ahUKEwj7s__nxvHTAhUMfFAKHZDDBE84rAIQMwheKFwwXA&amp;iact=mrc&amp;uact=8" TargetMode="External"/><Relationship Id="rId9" Type="http://schemas.openxmlformats.org/officeDocument/2006/relationships/image" Target="../media/image5.jpeg"/></Relationships>
</file>

<file path=ppt/slides/_rels/slide10.xml.rels><?xml version="1.0" encoding="UTF-8" standalone="yes"?>
<Relationships xmlns="http://schemas.openxmlformats.org/package/2006/relationships"><Relationship Id="rId8" Type="http://schemas.openxmlformats.org/officeDocument/2006/relationships/image" Target="../media/image31.jpeg"/><Relationship Id="rId13" Type="http://schemas.openxmlformats.org/officeDocument/2006/relationships/image" Target="../media/image34.jpeg"/><Relationship Id="rId3" Type="http://schemas.openxmlformats.org/officeDocument/2006/relationships/hyperlink" Target="http://www.google.com.ng/url?sa=i&amp;rct=j&amp;q=&amp;esrc=s&amp;source=images&amp;cd=&amp;cad=rja&amp;uact=8&amp;ved=0ahUKEwjT4ajxxOrTAhUFJVAKHX4rDXUQjRwIBw&amp;url=http://blog.inlead.in/2016/04/a-guide-to-disaster-management.html&amp;psig=AFQjCNEODD-EbBsb_TJD26ehZO5v_qwW-Q&amp;ust=1494684767333044" TargetMode="External"/><Relationship Id="rId7" Type="http://schemas.openxmlformats.org/officeDocument/2006/relationships/hyperlink" Target="https://www.google.com.ng/url?sa=i&amp;rct=j&amp;q=&amp;esrc=s&amp;source=images&amp;cd=&amp;ved=0ahUKEwjh0rrFx-rTAhUHElAKHTzvDp8QjRwIBw&amp;url=https://www.smashinglists.com/top-10-nuclear-radioactive-accidents/&amp;psig=AFQjCNGFuXJawOCcSdpW9dWzb5-J78BzZw&amp;ust=1494684966562084" TargetMode="External"/><Relationship Id="rId12"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0.jpeg"/><Relationship Id="rId11" Type="http://schemas.openxmlformats.org/officeDocument/2006/relationships/hyperlink" Target="https://www.google.com.ng/url?sa=i&amp;rct=j&amp;q=&amp;esrc=s&amp;source=images&amp;cd=&amp;cad=rja&amp;uact=8&amp;ved=0ahUKEwi-td2yy-rTAhVRIVAKHTOcAG8QjRwIBw&amp;url=https://harvestchoice.org/labs/using-crop-systems-models-study-yield-susceptibility-pests-and-diseases&amp;psig=AFQjCNH5bCLcfviUwsPCyqxWrlbdwGU8OQ&amp;ust=1494686507235050" TargetMode="External"/><Relationship Id="rId5" Type="http://schemas.openxmlformats.org/officeDocument/2006/relationships/hyperlink" Target="https://www.google.com.ng/imgres?imgurl=http://worldmaritimenews.com/wp-content/uploads/2013/01/Costa-Concordia-One-Year-After-Disaster.jpg&amp;imgrefurl=http://worldmaritimenews.com/archives/tag/disaster/&amp;docid=j7OKmw4IiE2CbM&amp;tbnid=MloeVpM4pYAbtM:&amp;vet=10ahUKEwj_g-zlxOrTAhULI1AKHcvBDjUQMwhfKCIwIg..i&amp;w=888&amp;h=587&amp;bih=782&amp;biw=1128&amp;q=disaster&amp;ved=0ahUKEwj_g-zlxOrTAhULI1AKHcvBDjUQMwhfKCIwIg&amp;iact=mrc&amp;uact=8" TargetMode="External"/><Relationship Id="rId10" Type="http://schemas.openxmlformats.org/officeDocument/2006/relationships/image" Target="../media/image32.jpeg"/><Relationship Id="rId4" Type="http://schemas.openxmlformats.org/officeDocument/2006/relationships/image" Target="../media/image29.jpeg"/><Relationship Id="rId9" Type="http://schemas.openxmlformats.org/officeDocument/2006/relationships/hyperlink" Target="https://www.google.com.ng/imgres?imgurl=http://cdn.history.com/sites/2/2014/01/hijacked-airliner-attacking-world-trade-center-P.jpeg&amp;imgrefurl=http://www.history.com/topics/9-11-attacks/pictures/911-world-trade-center&amp;docid=VMP4CWu7CWjPGM&amp;tbnid=5k8zf78XbDwHGM:&amp;vet=10ahUKEwjp1sKgxurTAhVHJFAKHeI3DeYQMwibASheMF4..i&amp;w=1038&amp;h=539&amp;bih=782&amp;biw=1128&amp;q=september%2011&amp;ved=0ahUKEwjp1sKgxurTAhVHJFAKHeI3DeYQMwibASheMF4&amp;iact=mrc&amp;uact=8"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www.google.com.ng/url?sa=i&amp;rct=j&amp;q=&amp;esrc=s&amp;source=images&amp;cd=&amp;cad=rja&amp;uact=8&amp;ved=0ahUKEwibuLqB2-rTAhVFfhoKHaWVAZAQjRwIBw&amp;url=http://www.riskinteg.com/KB/1_Risk_Management_Basics/1_2_risk_management_process.aspx&amp;psig=AFQjCNGhcy0hV5B29yKMbz1K1C5MfQ25sw&amp;ust=1494690528371154"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7.jpeg"/><Relationship Id="rId5" Type="http://schemas.openxmlformats.org/officeDocument/2006/relationships/hyperlink" Target="https://www.google.com.ng/imgres?imgurl=https://us.123rf.com/450wm/studiostoks/studiostoks1512/studiostoks151200110/49575106-man-thinker-scientist-pop-art-retro-style-creative-process-the-business-leader-close-up-of-man-face.jpg?ver=6&amp;imgrefurl=https://www.123rf.com/stock-photo/thinker_man.html&amp;docid=l3nwU0csR6NmpM&amp;tbnid=uvzei5cOill4IM:&amp;vet=10ahUKEwiVu_Wn6vnTAhXHZ1AKHdm1AhQ4ZBAzCGIoYDBg..i&amp;w=450&amp;h=450&amp;bih=853&amp;biw=1018&amp;q=thinker%20man&amp;ved=0ahUKEwiVu_Wn6vnTAhXHZ1AKHdm1AhQ4ZBAzCGIoYDBg&amp;iact=mrc&amp;uact=8" TargetMode="External"/><Relationship Id="rId4" Type="http://schemas.openxmlformats.org/officeDocument/2006/relationships/image" Target="../media/image36.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hopefornigeriaonline.com/wp-content/uploads/2013/03/abcd.jp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7.jpeg"/><Relationship Id="rId4" Type="http://schemas.openxmlformats.org/officeDocument/2006/relationships/image" Target="../media/image48.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hyperlink" Target="http://www.google.com.ng/url?sa=i&amp;rct=j&amp;q=&amp;esrc=s&amp;source=images&amp;cd=&amp;cad=rja&amp;uact=8&amp;ved=0ahUKEwir7NOBq_nTAhUKK1AKHQd6DMkQjRwIBw&amp;url=http://www.tamuk.edu/finance/fpc/fpc-qcc.html&amp;psig=AFQjCNHtr8Xx2QdyxzeW11_cIHrchGORiA&amp;ust=1495193241862495"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hyperlink" Target="https://www.google.com.ng/url?sa=i&amp;rct=j&amp;q=&amp;esrc=s&amp;source=images&amp;cd=&amp;cad=rja&amp;uact=8&amp;ved=0ahUKEwjNk7jUqPnTAhWLKVAKHdSmAb0QjRwIBw&amp;url=https://www.slideshare.net/LuisEduardoAricapa/vocabulary-learning-strategies-55604051&amp;psig=AFQjCNFSopDzWBwTSp2rhobu9fl8UZ6zgw&amp;ust=1495192460378707"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www.google.com.ng/imgres?imgurl=http://abandry.com/v1/wp-content/uploads/2017/04/7.png&amp;imgrefurl=http://abandry.com/v1/farms/&amp;docid=06XLbaRfj70yKM&amp;tbnid=1ywne0uDFJauQM:&amp;vet=10ahUKEwil2L3Tx_HTAhUEK1AKHXTtAHcQMwiPASheMF4..i&amp;w=500&amp;h=500&amp;bih=782&amp;biw=1110&amp;q=yam%20farm&amp;ved=0ahUKEwil2L3Tx_HTAhUEK1AKHXTtAHcQMwiPASheMF4&amp;iact=mrc&amp;uact=8" TargetMode="External"/><Relationship Id="rId3" Type="http://schemas.openxmlformats.org/officeDocument/2006/relationships/image" Target="../media/image9.jpeg"/><Relationship Id="rId7" Type="http://schemas.openxmlformats.org/officeDocument/2006/relationships/image" Target="../media/image11.jpeg"/><Relationship Id="rId2" Type="http://schemas.openxmlformats.org/officeDocument/2006/relationships/hyperlink" Target="http://www.google.com.ng/url?sa=i&amp;rct=j&amp;q=&amp;esrc=s&amp;source=images&amp;cd=&amp;cad=rja&amp;uact=8&amp;ved=0ahUKEwidsKTGxvHTAhWQKlAKHUSeAO8QjRwIBw&amp;url=http://www.nextnaijaentrepreneur.com/cassava-farming-processing/&amp;psig=AFQjCNFKrEGRA84toBJUv7rijOGd_EwvxA&amp;ust=1494925721784552" TargetMode="External"/><Relationship Id="rId1" Type="http://schemas.openxmlformats.org/officeDocument/2006/relationships/slideLayout" Target="../slideLayouts/slideLayout2.xml"/><Relationship Id="rId6" Type="http://schemas.openxmlformats.org/officeDocument/2006/relationships/hyperlink" Target="http://www.google.com.ng/imgres?q=dangerous+situations&amp;um=1&amp;hl=en&amp;sa=N&amp;biw=988&amp;bih=649&amp;tbm=isch&amp;tbnid=9VcpjSRRiuhzYM:&amp;imgrefurl=http://www.thejakartaglobe.com/lifeandtimes/a-few-simple-steps-can-help-your-children-play-it-safe-around-the-house/395235&amp;docid=4feNbnxsCkwbuM&amp;imgurl=http://www.thejakartaglobe.com/media/images/medium2/20100908163951432.jpg&amp;w=315&amp;h=208&amp;ei=GYQ0ULXICMjPhAed5IGoDQ&amp;zoom=1&amp;iact=hc&amp;vpx=107&amp;vpy=167&amp;dur=2276&amp;hovh=166&amp;hovw=252&amp;tx=68&amp;ty=75&amp;sig=111824075628291335159&amp;page=2&amp;tbnh=128&amp;tbnw=189&amp;start=13&amp;ndsp=19&amp;ved=1t:429,r:5,s:13" TargetMode="External"/><Relationship Id="rId5" Type="http://schemas.openxmlformats.org/officeDocument/2006/relationships/image" Target="../media/image10.jpeg"/><Relationship Id="rId4" Type="http://schemas.openxmlformats.org/officeDocument/2006/relationships/hyperlink" Target="http://www.google.com.ng/url?sa=i&amp;rct=j&amp;q=&amp;esrc=s&amp;source=images&amp;cd=&amp;cad=rja&amp;uact=8&amp;ved=0ahUKEwjbp9fj0PTTAhVKK1AKHdfpDokQjRwIBw&amp;url=http://affirmyourlife.blogspot.com/2009/08/opportunity-affirmations.html&amp;psig=AFQjCNHMiwqbobfk6P9jxiymhF19RKuS3w&amp;ust=1495031539840911" TargetMode="External"/><Relationship Id="rId9" Type="http://schemas.openxmlformats.org/officeDocument/2006/relationships/image" Target="../media/image12.jpeg"/></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3.jpeg"/><Relationship Id="rId7" Type="http://schemas.openxmlformats.org/officeDocument/2006/relationships/hyperlink" Target="http://www.google.com.ng/url?sa=i&amp;rct=j&amp;q=&amp;esrc=s&amp;source=images&amp;cd=&amp;cad=rja&amp;uact=8&amp;ved=0ahUKEwjc5due0_TTAhWIYVAKHW3FAloQjRwIBw&amp;url=http://afghanag.ucdavis.edu/natural-resource-management&amp;psig=AFQjCNFj17_xB-3RAO4jrmkI_nT8Go_HWg&amp;ust=1495032220422690" TargetMode="External"/><Relationship Id="rId2" Type="http://schemas.openxmlformats.org/officeDocument/2006/relationships/hyperlink" Target="https://www.google.com.ng/imgres?imgurl=https://thumbs.dreamstime.com/z/business-management-pyramid-vision-mission-strategy-objective-ta-steps-workflow-to-help-organization-succeed-levels-40548292.jpg&amp;imgrefurl=https://www.dreamstime.com/stock-photography-business-management-pyramid-vision-mission-strategy-objective-ta-steps-workflow-to-help-organization-succeed-levels-image40548292&amp;docid=Kn7TVwS64MQcVM&amp;tbnid=TL7AgtyxE_1CcM:&amp;vet=10ahUKEwisocq_0fTTAhVIPFAKHeXOCVQQMwhIKCAwIA..i&amp;w=1300&amp;h=1390&amp;bih=782&amp;biw=1518&amp;q=mission%20vision%20objectives&amp;ved=0ahUKEwisocq_0fTTAhVIPFAKHeXOCVQQMwhIKCAwIA&amp;iact=mrc&amp;uact=8" TargetMode="Externa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hyperlink" Target="http://www.google.com.ng/url?sa=i&amp;rct=j&amp;q=&amp;esrc=s&amp;source=images&amp;cd=&amp;cad=rja&amp;uact=8&amp;ved=0ahUKEwjt6uH10vTTAhWJYVAKHfkIDpUQjRwIBw&amp;url=http://cropwatch.unl.edu/2017/crop-sequence-long-term-decision-impacts-annual-profitability-and-risk&amp;psig=AFQjCNGnOVh-fvVdg29M0z1yn87l7y9iMQ&amp;ust=1495032135370730" TargetMode="External"/><Relationship Id="rId10" Type="http://schemas.openxmlformats.org/officeDocument/2006/relationships/image" Target="../media/image17.jpeg"/><Relationship Id="rId4" Type="http://schemas.openxmlformats.org/officeDocument/2006/relationships/image" Target="../media/image14.jpeg"/><Relationship Id="rId9" Type="http://schemas.openxmlformats.org/officeDocument/2006/relationships/hyperlink" Target="https://www.google.com.ng/imgres?imgurl=http://oldlrinternet.iita.org/image/image_gallery?uuid=9a458573-bb02-42df-bc7e-505df7b8ab21&amp;groupId=25357&amp;t=1381164633790&amp;imgrefurl=http://oldlrinternet.iita.org/who-we-are;jsessionid=577CC45678F1F2AF5F5295BCC344F370&amp;docid=wYsXY-Z5ISkQuM&amp;tbnid=EiDRRFJBHj6OGM:&amp;vet=10ahUKEwj9qfWviILUAhXLORoKHX1OCoAQMwhLKB4wHg..i&amp;w=90&amp;h=127&amp;itg=1&amp;bih=498&amp;biw=1093&amp;q=iita%20refreshed%20strategy%202012%202020&amp;ved=0ahUKEwj9qfWviILUAhXLORoKHX1OCoAQMwhLKB4wHg&amp;iact=mrc&amp;uact=8"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com.ng/imgres?q=dangerous+situations&amp;start=231&amp;um=1&amp;hl=en&amp;sa=N&amp;biw=988&amp;bih=649&amp;tbm=isch&amp;tbnid=jPTr6oHkMmHVmM:&amp;imgrefurl=http://response.restoration.noaa.gov/chemicalspilltour&amp;docid=dswjaHh0hF-ojM&amp;imgurl=http://response.restoration.noaa.gov/sites/all/themes/orr/images/overturned.truck.jpg&amp;w=356&amp;h=278&amp;ei=bYU0UPrOIoWWhQf3yICIAQ&amp;zoom=1&amp;iact=hc&amp;vpx=103&amp;vpy=2&amp;dur=202&amp;hovh=198&amp;hovw=254&amp;tx=135&amp;ty=65&amp;sig=111824075628291335159&amp;page=14&amp;tbnh=144&amp;tbnw=184&amp;ndsp=20&amp;ved=1t:429,r:5,s:231,i:137"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google.com.ng/url?sa=i&amp;rct=j&amp;q=&amp;esrc=s&amp;source=images&amp;cd=&amp;cad=rja&amp;uact=8&amp;ved=0ahUKEwiSkbWopMfSAhUGnBoKHTuJCl8QjRwIBw&amp;url=http://quotesgram.com/risk-management-funny-quotes/&amp;psig=AFQjCNHtLNiK-MxNahfj9DWa86Ja5HBECQ&amp;ust=148907453469892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google.com.ng/url?sa=i&amp;rct=j&amp;q=&amp;esrc=s&amp;source=images&amp;cd=&amp;cad=rja&amp;uact=8&amp;ved=0ahUKEwi--5TlhujTAhXSI1AKHZ28DLUQjRwIBw&amp;url=http://www.fidelity.com.au/insights-centre/investment-articles/dont-be-fooled-by-low-volatility/&amp;psig=AFQjCNEmLYie4CSMh1-QOWJ-vODMtBtKjA&amp;ust=1494599344549407" TargetMode="External"/><Relationship Id="rId3" Type="http://schemas.openxmlformats.org/officeDocument/2006/relationships/image" Target="../media/image20.jpeg"/><Relationship Id="rId7" Type="http://schemas.openxmlformats.org/officeDocument/2006/relationships/image" Target="../media/image22.jpeg"/><Relationship Id="rId2" Type="http://schemas.openxmlformats.org/officeDocument/2006/relationships/hyperlink" Target="https://www.google.com.ng/imgres?imgurl=http://www.daviddarling.info/images/vase_illusion.jpg&amp;imgrefurl=http://www.daviddarling.info/encyclopedia/A/ambiguous_figure.html&amp;docid=sNoDOA31Pr6BqM&amp;tbnid=hIh6hsK5DqQzEM:&amp;vet=10ahUKEwibkrWziujTAhWBJ1AKHYT5BSYQMwhWKBQwFA..i&amp;w=190&amp;h=165&amp;bih=782&amp;biw=1462&amp;q=ambiguous&amp;ved=0ahUKEwibkrWziujTAhWBJ1AKHYT5BSYQMwhWKBQwFA&amp;iact=mrc&amp;uact=8" TargetMode="External"/><Relationship Id="rId1" Type="http://schemas.openxmlformats.org/officeDocument/2006/relationships/slideLayout" Target="../slideLayouts/slideLayout2.xml"/><Relationship Id="rId6" Type="http://schemas.openxmlformats.org/officeDocument/2006/relationships/hyperlink" Target="http://www.google.com.ng/url?sa=i&amp;rct=j&amp;q=&amp;esrc=s&amp;source=images&amp;cd=&amp;cad=rja&amp;uact=8&amp;ved=0ahUKEwiDz_bfh-jTAhXLbFAKHfRIDfwQjRwIBw&amp;url=http://combiboilersleeds.com/keywords/uncertainty-1.html&amp;psig=AFQjCNGRnnsRziVdhrgHMx4A_Sr0C57kSg&amp;ust=1494599592878783" TargetMode="External"/><Relationship Id="rId5" Type="http://schemas.openxmlformats.org/officeDocument/2006/relationships/image" Target="../media/image21.png"/><Relationship Id="rId4" Type="http://schemas.openxmlformats.org/officeDocument/2006/relationships/hyperlink" Target="https://www.google.com.ng/imgres?imgurl=http://festivalenter.files.wordpress.com/2009/04/complexity.jpg&amp;imgrefurl=http://www.betterprojects.net/2011/04/requirements-complexity.html&amp;docid=qHy-Zp8r9jp-CM&amp;tbnid=0f_wjOyd6wcn6M:&amp;vet=10ahUKEwj3_9bviOjTAhXPJVAKHYSqBdY4ZBAzCCooKDAo..i&amp;w=1182&amp;h=838&amp;bih=782&amp;biw=1462&amp;q=complexity&amp;ved=0ahUKEwj3_9bviOjTAhXPJVAKHYSqBdY4ZBAzCCooKDAo&amp;iact=mrc&amp;uact=8" TargetMode="External"/><Relationship Id="rId9"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www.google.com.ng/url?sa=i&amp;rct=j&amp;q=&amp;esrc=s&amp;source=images&amp;cd=&amp;cad=rja&amp;uact=8&amp;ved=0ahUKEwjZifH5zPHTAhVGaFAKHTZtA0kQjRwIBw&amp;url=https://www.isa.org/standards-publications/isa-publications/intech-magazine/2013/august/system-integration-successfully-managing-projects/&amp;psig=AFQjCNE3yNArwPLx_e0JTWU0NpPmL-GUnQ&amp;ust=1494927375093055" TargetMode="External"/><Relationship Id="rId3" Type="http://schemas.openxmlformats.org/officeDocument/2006/relationships/image" Target="../media/image24.png"/><Relationship Id="rId7" Type="http://schemas.openxmlformats.org/officeDocument/2006/relationships/image" Target="../media/image26.png"/><Relationship Id="rId2" Type="http://schemas.openxmlformats.org/officeDocument/2006/relationships/hyperlink" Target="https://www.google.com.ng/url?sa=i&amp;rct=j&amp;q=&amp;esrc=s&amp;source=images&amp;cd=&amp;cad=rja&amp;uact=8&amp;ved=0ahUKEwiGvpTsjOjTAhVNI1AKHUclDHIQjRwIBw&amp;url=https://donorsolutionsinc.com/&amp;psig=AFQjCNFD0yNOBEkYB87MWYzi7_xVwkWSuQ&amp;ust=1494600977840718" TargetMode="External"/><Relationship Id="rId1" Type="http://schemas.openxmlformats.org/officeDocument/2006/relationships/slideLayout" Target="../slideLayouts/slideLayout2.xml"/><Relationship Id="rId6" Type="http://schemas.openxmlformats.org/officeDocument/2006/relationships/hyperlink" Target="http://www.google.com.ng/url?sa=i&amp;rct=j&amp;q=&amp;esrc=s&amp;source=images&amp;cd=&amp;ved=0ahUKEwiByonOzPHTAhWMKFAKHXfzDEQQjRwIBw&amp;url=http://doablefinance.com/four-less-obvious-ways-to-judge-project-success/&amp;psig=AFQjCNE3yNArwPLx_e0JTWU0NpPmL-GUnQ&amp;ust=1494927375093055" TargetMode="External"/><Relationship Id="rId11" Type="http://schemas.openxmlformats.org/officeDocument/2006/relationships/image" Target="../media/image28.jpeg"/><Relationship Id="rId5" Type="http://schemas.openxmlformats.org/officeDocument/2006/relationships/image" Target="../media/image25.jpeg"/><Relationship Id="rId10" Type="http://schemas.openxmlformats.org/officeDocument/2006/relationships/hyperlink" Target="http://www.bing.com/images/search?q=damaged+computer+images&amp;view=detail&amp;id=5D4E6941A556E1327521CE88AC4C4ACDD3861A6A&amp;first=31&amp;FORM=IDFRIR" TargetMode="External"/><Relationship Id="rId4" Type="http://schemas.openxmlformats.org/officeDocument/2006/relationships/hyperlink" Target="http://www.google.com.ng/url?sa=i&amp;rct=j&amp;q=&amp;esrc=s&amp;source=images&amp;cd=&amp;cad=rja&amp;uact=8&amp;ved=0ahUKEwih1ObiyurTAhULEVAKHdYrBOkQjRwIBw&amp;url=http://www.syracuse.com/news/index.ssf/2011/09/northeast_farmers_try_to_recov.html&amp;psig=AFQjCNFRpM3WLtVWYryruWQpMpcp05XpYw&amp;ust=1494686332522106" TargetMode="External"/><Relationship Id="rId9"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381000" y="855110"/>
            <a:ext cx="8504728" cy="1388510"/>
          </a:xfrm>
          <a:ln>
            <a:miter lim="800000"/>
            <a:headEnd/>
            <a:tailEnd/>
          </a:ln>
        </p:spPr>
        <p:style>
          <a:lnRef idx="0">
            <a:scrgbClr r="0" g="0" b="0"/>
          </a:lnRef>
          <a:fillRef idx="1002">
            <a:schemeClr val="dk1"/>
          </a:fillRef>
          <a:effectRef idx="0">
            <a:scrgbClr r="0" g="0" b="0"/>
          </a:effectRef>
          <a:fontRef idx="major"/>
        </p:style>
        <p:txBody>
          <a:bodyPr/>
          <a:lstStyle/>
          <a:p>
            <a:pPr algn="ctr">
              <a:defRPr/>
            </a:pPr>
            <a:r>
              <a:rPr lang="en-US" altLang="en-US" b="1" dirty="0">
                <a:solidFill>
                  <a:srgbClr val="C00000"/>
                </a:solidFill>
              </a:rPr>
              <a:t>Fundamentals in Risk Management</a:t>
            </a:r>
            <a:br>
              <a:rPr lang="en-US" altLang="en-US" b="1" dirty="0">
                <a:solidFill>
                  <a:srgbClr val="C00000"/>
                </a:solidFill>
              </a:rPr>
            </a:br>
            <a:r>
              <a:rPr lang="fr-FR" b="1" dirty="0"/>
              <a:t>(Fondamentaux dans la gestion des risques )</a:t>
            </a:r>
            <a:endParaRPr lang="en-US" altLang="en-US" b="1" dirty="0">
              <a:solidFill>
                <a:srgbClr val="C00000"/>
              </a:solidFill>
            </a:endParaRPr>
          </a:p>
        </p:txBody>
      </p:sp>
      <p:sp>
        <p:nvSpPr>
          <p:cNvPr id="3" name="Subtitle 2"/>
          <p:cNvSpPr>
            <a:spLocks noGrp="1"/>
          </p:cNvSpPr>
          <p:nvPr>
            <p:ph type="subTitle" idx="1"/>
          </p:nvPr>
        </p:nvSpPr>
        <p:spPr>
          <a:xfrm>
            <a:off x="1371600" y="6324600"/>
            <a:ext cx="6400800" cy="381000"/>
          </a:xfrm>
        </p:spPr>
        <p:txBody>
          <a:bodyPr/>
          <a:lstStyle/>
          <a:p>
            <a:pPr>
              <a:defRPr/>
            </a:pPr>
            <a:r>
              <a:rPr lang="en-US" sz="1600" dirty="0"/>
              <a:t>IITA Risk Management Committee – May 2017</a:t>
            </a:r>
          </a:p>
        </p:txBody>
      </p:sp>
      <p:pic>
        <p:nvPicPr>
          <p:cNvPr id="5" name="Picture 4" descr="Image result for hacking images">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36966" y="4159339"/>
            <a:ext cx="3047999" cy="2121289"/>
          </a:xfrm>
          <a:prstGeom prst="rect">
            <a:avLst/>
          </a:prstGeom>
          <a:noFill/>
          <a:ln>
            <a:noFill/>
          </a:ln>
        </p:spPr>
      </p:pic>
      <p:pic>
        <p:nvPicPr>
          <p:cNvPr id="6" name="Picture 5" descr="Image result for cassava farm">
            <a:hlinkClick r:id="rId4"/>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000" y="2243620"/>
            <a:ext cx="3097480" cy="1920310"/>
          </a:xfrm>
          <a:prstGeom prst="rect">
            <a:avLst/>
          </a:prstGeom>
          <a:noFill/>
          <a:ln>
            <a:noFill/>
          </a:ln>
        </p:spPr>
      </p:pic>
      <p:pic>
        <p:nvPicPr>
          <p:cNvPr id="7" name="Picture 6" descr="Image result for cassava farm">
            <a:hlinkClick r:id="rId6"/>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50280" y="2243620"/>
            <a:ext cx="2456230" cy="2053977"/>
          </a:xfrm>
          <a:prstGeom prst="rect">
            <a:avLst/>
          </a:prstGeom>
          <a:noFill/>
          <a:ln>
            <a:noFill/>
          </a:ln>
        </p:spPr>
      </p:pic>
      <p:pic>
        <p:nvPicPr>
          <p:cNvPr id="8" name="Picture 7" descr="Image result for african agriculture">
            <a:hlinkClick r:id="rId8"/>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478480" y="2243620"/>
            <a:ext cx="2971800" cy="1979600"/>
          </a:xfrm>
          <a:prstGeom prst="rect">
            <a:avLst/>
          </a:prstGeom>
          <a:noFill/>
          <a:ln>
            <a:noFill/>
          </a:ln>
        </p:spPr>
      </p:pic>
      <p:pic>
        <p:nvPicPr>
          <p:cNvPr id="9" name="Picture 8" descr="destroyed crops"/>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950543" y="4297597"/>
            <a:ext cx="2955967" cy="2052320"/>
          </a:xfrm>
          <a:prstGeom prst="rect">
            <a:avLst/>
          </a:prstGeom>
          <a:noFill/>
          <a:ln>
            <a:noFill/>
          </a:ln>
        </p:spPr>
      </p:pic>
      <p:pic>
        <p:nvPicPr>
          <p:cNvPr id="10" name="Picture 9" descr="Image result for crop damage">
            <a:hlinkClick r:id="rId11"/>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81000" y="4159339"/>
            <a:ext cx="2955966" cy="219057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600200" y="0"/>
            <a:ext cx="7391400" cy="533400"/>
          </a:xfrm>
        </p:spPr>
        <p:txBody>
          <a:bodyPr/>
          <a:lstStyle/>
          <a:p>
            <a:pPr>
              <a:spcBef>
                <a:spcPts val="600"/>
              </a:spcBef>
            </a:pPr>
            <a:r>
              <a:rPr lang="en-US" altLang="en-US" b="1"/>
              <a:t>     Why Talk About Risk</a:t>
            </a:r>
          </a:p>
        </p:txBody>
      </p:sp>
      <p:pic>
        <p:nvPicPr>
          <p:cNvPr id="20483" name="Content Placeholder 3" descr="Image result for disaster">
            <a:hlinkClick r:id="rId3"/>
          </p:cNvPr>
          <p:cNvPicPr>
            <a:picLocks noGrp="1"/>
          </p:cNvPicPr>
          <p:nvPr>
            <p:ph idx="1"/>
          </p:nvPr>
        </p:nvPicPr>
        <p:blipFill>
          <a:blip r:embed="rId4" cstate="print">
            <a:extLst>
              <a:ext uri="{28A0092B-C50C-407E-A947-70E740481C1C}">
                <a14:useLocalDpi xmlns:a14="http://schemas.microsoft.com/office/drawing/2010/main" val="0"/>
              </a:ext>
            </a:extLst>
          </a:blip>
          <a:srcRect/>
          <a:stretch>
            <a:fillRect/>
          </a:stretch>
        </p:blipFill>
        <p:spPr>
          <a:xfrm>
            <a:off x="6172200" y="4779166"/>
            <a:ext cx="2933700" cy="1981200"/>
          </a:xfrm>
        </p:spPr>
      </p:pic>
      <p:pic>
        <p:nvPicPr>
          <p:cNvPr id="20484" name="Picture 4" descr="Image result for disaster">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2774" y="4833935"/>
            <a:ext cx="2841774"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5" descr="Image result for nuclear accidents">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62600" y="3012681"/>
            <a:ext cx="3030970"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7" descr="Image result for september 11">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371600" y="3022474"/>
            <a:ext cx="3581400" cy="190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irc_mi" descr="Image result for pest infested farm">
            <a:hlinkClick r:id="rId11"/>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584075"/>
            <a:ext cx="345404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http://www.techtechnik.com/wp-content/uploads/2014/11/696x464xhacking.jpg.pagespeed.ic.D99sUAxbWY.jpg"/>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248400" y="457200"/>
            <a:ext cx="2867891" cy="2133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600200" y="0"/>
            <a:ext cx="7391400" cy="533400"/>
          </a:xfrm>
        </p:spPr>
        <p:txBody>
          <a:bodyPr/>
          <a:lstStyle/>
          <a:p>
            <a:r>
              <a:rPr lang="en-US" altLang="en-US" b="1" dirty="0"/>
              <a:t>    Risk Management  (</a:t>
            </a:r>
            <a:r>
              <a:rPr lang="fr-FR" dirty="0"/>
              <a:t>gestion des risques)</a:t>
            </a:r>
            <a:endParaRPr lang="en-US" altLang="en-US" b="1" dirty="0"/>
          </a:p>
        </p:txBody>
      </p:sp>
      <p:sp>
        <p:nvSpPr>
          <p:cNvPr id="2" name="Content Placeholder 1"/>
          <p:cNvSpPr>
            <a:spLocks noGrp="1"/>
          </p:cNvSpPr>
          <p:nvPr>
            <p:ph idx="1"/>
          </p:nvPr>
        </p:nvSpPr>
        <p:spPr>
          <a:xfrm>
            <a:off x="152400" y="685800"/>
            <a:ext cx="8839200" cy="5867400"/>
          </a:xfrm>
        </p:spPr>
        <p:txBody>
          <a:bodyPr/>
          <a:lstStyle/>
          <a:p>
            <a:pPr>
              <a:buFont typeface="Wingdings" panose="05000000000000000000" pitchFamily="2" charset="2"/>
              <a:buChar char="q"/>
              <a:defRPr/>
            </a:pPr>
            <a:r>
              <a:rPr lang="en-US" sz="2400" b="1" dirty="0">
                <a:solidFill>
                  <a:schemeClr val="accent2">
                    <a:lumMod val="60000"/>
                    <a:lumOff val="40000"/>
                  </a:schemeClr>
                </a:solidFill>
              </a:rPr>
              <a:t>A systematic process of identifying and managing significant risk relating to the achievement of the Institute objectives and sub-objectives of operating units and projects		- IITA RMC </a:t>
            </a:r>
          </a:p>
          <a:p>
            <a:pPr marL="0" indent="0">
              <a:buNone/>
              <a:defRPr/>
            </a:pPr>
            <a:endParaRPr lang="en-US" sz="2400" dirty="0"/>
          </a:p>
          <a:p>
            <a:pPr>
              <a:buFont typeface="Wingdings" panose="05000000000000000000" pitchFamily="2" charset="2"/>
              <a:buChar char="q"/>
              <a:defRPr/>
            </a:pPr>
            <a:r>
              <a:rPr lang="en-US" sz="2400" dirty="0"/>
              <a:t>Coordinated activities to direct and control an organization with regard to risk					-ISO 31000</a:t>
            </a:r>
          </a:p>
          <a:p>
            <a:pPr>
              <a:buFont typeface="Wingdings" panose="05000000000000000000" pitchFamily="2" charset="2"/>
              <a:buChar char="q"/>
              <a:defRPr/>
            </a:pPr>
            <a:r>
              <a:rPr lang="en-US" sz="2400" dirty="0"/>
              <a:t>Process which aims to help organizations understand, evaluate and take action on all their risks with a view to increasing the probability of success and reducing the likelihood of failure</a:t>
            </a:r>
          </a:p>
          <a:p>
            <a:pPr marL="0" indent="0">
              <a:buFont typeface="Arial" charset="0"/>
              <a:buNone/>
              <a:defRPr/>
            </a:pPr>
            <a:r>
              <a:rPr lang="en-US" sz="2400" dirty="0"/>
              <a:t>							- IRM</a:t>
            </a:r>
            <a:endParaRPr lang="en-US" sz="2000" dirty="0"/>
          </a:p>
          <a:p>
            <a:pPr marL="0" indent="0">
              <a:spcBef>
                <a:spcPts val="0"/>
              </a:spcBef>
              <a:buFont typeface="Arial" charset="0"/>
              <a:buNone/>
              <a:defRPr/>
            </a:pPr>
            <a:endParaRPr lang="en-US" sz="2000" dirty="0"/>
          </a:p>
          <a:p>
            <a:pPr>
              <a:spcBef>
                <a:spcPts val="0"/>
              </a:spcBef>
              <a:buFontTx/>
              <a:buChar char="-"/>
              <a:defRPr/>
            </a:pPr>
            <a:r>
              <a:rPr lang="en-US" sz="2000" dirty="0"/>
              <a:t>Know the risk</a:t>
            </a:r>
          </a:p>
          <a:p>
            <a:pPr>
              <a:buFontTx/>
              <a:buChar char="-"/>
              <a:defRPr/>
            </a:pPr>
            <a:r>
              <a:rPr lang="en-US" sz="2000" dirty="0"/>
              <a:t>Understand how they are linked to performance/delivery</a:t>
            </a:r>
          </a:p>
          <a:p>
            <a:pPr>
              <a:buFontTx/>
              <a:buChar char="-"/>
              <a:defRPr/>
            </a:pPr>
            <a:r>
              <a:rPr lang="en-US" sz="2000" dirty="0"/>
              <a:t>Identify mitigating activities </a:t>
            </a:r>
          </a:p>
          <a:p>
            <a:pPr>
              <a:buFontTx/>
              <a:buChar char="-"/>
              <a:defRPr/>
            </a:pPr>
            <a:r>
              <a:rPr lang="en-US" sz="2000" dirty="0"/>
              <a:t>Implement, monitor and coordinate mitigating actions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600200" y="0"/>
            <a:ext cx="7391400" cy="533400"/>
          </a:xfrm>
        </p:spPr>
        <p:txBody>
          <a:bodyPr/>
          <a:lstStyle/>
          <a:p>
            <a:r>
              <a:rPr lang="en-US" altLang="en-US" b="1" dirty="0"/>
              <a:t>	Risk Management  (</a:t>
            </a:r>
            <a:r>
              <a:rPr lang="fr-FR" dirty="0"/>
              <a:t>Pourquoi gérer les risques</a:t>
            </a:r>
            <a:r>
              <a:rPr lang="en-US" altLang="en-US" b="1" dirty="0"/>
              <a:t>)</a:t>
            </a:r>
          </a:p>
        </p:txBody>
      </p:sp>
      <p:sp>
        <p:nvSpPr>
          <p:cNvPr id="3" name="Content Placeholder 2"/>
          <p:cNvSpPr>
            <a:spLocks noGrp="1"/>
          </p:cNvSpPr>
          <p:nvPr>
            <p:ph idx="1"/>
          </p:nvPr>
        </p:nvSpPr>
        <p:spPr>
          <a:xfrm>
            <a:off x="152400" y="685800"/>
            <a:ext cx="8839200" cy="5867400"/>
          </a:xfrm>
        </p:spPr>
        <p:txBody>
          <a:bodyPr/>
          <a:lstStyle/>
          <a:p>
            <a:pPr>
              <a:buNone/>
              <a:defRPr/>
            </a:pPr>
            <a:r>
              <a:rPr lang="en-US" sz="2400" b="1" dirty="0"/>
              <a:t>Why Manage Risk</a:t>
            </a:r>
          </a:p>
          <a:p>
            <a:pPr>
              <a:buFont typeface="Wingdings" panose="05000000000000000000" pitchFamily="2" charset="2"/>
              <a:buChar char="ü"/>
              <a:defRPr/>
            </a:pPr>
            <a:r>
              <a:rPr lang="en-US" sz="2400" dirty="0"/>
              <a:t>Projects where risk management is rated as ‘fully adequate’ come in 5% under composite cost and schedule target</a:t>
            </a:r>
          </a:p>
          <a:p>
            <a:pPr>
              <a:buFont typeface="Wingdings" panose="05000000000000000000" pitchFamily="2" charset="2"/>
              <a:buChar char="ü"/>
              <a:defRPr/>
            </a:pPr>
            <a:r>
              <a:rPr lang="en-US" sz="2400" dirty="0"/>
              <a:t>Projects where risk management is rated as ‘not at all adequate’ come in 70%  over composite cost and schedule target Source: Cooke-Davis, 2002</a:t>
            </a:r>
          </a:p>
          <a:p>
            <a:pPr marL="0" indent="0">
              <a:buNone/>
              <a:defRPr/>
            </a:pPr>
            <a:endParaRPr lang="en-US" sz="2800" dirty="0"/>
          </a:p>
          <a:p>
            <a:pPr marL="0" indent="0">
              <a:buFont typeface="Arial" charset="0"/>
              <a:buNone/>
              <a:defRPr/>
            </a:pPr>
            <a:endParaRPr lang="en-US" sz="1800" dirty="0"/>
          </a:p>
          <a:p>
            <a:pPr>
              <a:buFont typeface="Wingdings" panose="05000000000000000000" pitchFamily="2" charset="2"/>
              <a:buChar char="§"/>
              <a:defRPr/>
            </a:pPr>
            <a:r>
              <a:rPr lang="en-US" sz="2400" dirty="0"/>
              <a:t>80% of projects fail to deliver on all their objectives -APM, 2015</a:t>
            </a:r>
          </a:p>
          <a:p>
            <a:pPr>
              <a:buFont typeface="Wingdings" panose="05000000000000000000" pitchFamily="2" charset="2"/>
              <a:buChar char="§"/>
              <a:defRPr/>
            </a:pPr>
            <a:r>
              <a:rPr lang="en-US" sz="2400" dirty="0"/>
              <a:t>50% of companies fail to deliver on their brand promises Gallup, 2015</a:t>
            </a:r>
          </a:p>
          <a:p>
            <a:pPr>
              <a:buFont typeface="Wingdings" panose="05000000000000000000" pitchFamily="2" charset="2"/>
              <a:buChar char="§"/>
              <a:defRPr/>
            </a:pPr>
            <a:r>
              <a:rPr lang="en-US" sz="2400" dirty="0"/>
              <a:t>12% of all project spend is wasted        PMI, 2016</a:t>
            </a:r>
          </a:p>
          <a:p>
            <a:pPr>
              <a:buFont typeface="Wingdings" panose="05000000000000000000" pitchFamily="2" charset="2"/>
              <a:buChar char="§"/>
              <a:defRPr/>
            </a:pPr>
            <a:r>
              <a:rPr lang="en-US" sz="2400" dirty="0"/>
              <a:t>72% of IT projects fail to deliver on time or budget  – PMI,2005 </a:t>
            </a:r>
          </a:p>
          <a:p>
            <a:pPr>
              <a:buFont typeface="Wingdings" panose="05000000000000000000" pitchFamily="2" charset="2"/>
              <a:buChar char="§"/>
              <a:defRPr/>
            </a:pPr>
            <a:endParaRPr lang="en-US" sz="1800" dirty="0"/>
          </a:p>
          <a:p>
            <a:pPr marL="0" indent="0">
              <a:buFont typeface="Arial" charset="0"/>
              <a:buNone/>
              <a:defRPr/>
            </a:pPr>
            <a:endParaRPr lang="en-US" sz="2800" dirty="0"/>
          </a:p>
          <a:p>
            <a:pPr>
              <a:defRPr/>
            </a:pPr>
            <a:endParaRPr lang="en-US" sz="2800" dirty="0"/>
          </a:p>
          <a:p>
            <a:pPr marL="0" indent="0">
              <a:buFont typeface="Arial" charset="0"/>
              <a:buNone/>
              <a:defRPr/>
            </a:pPr>
            <a:endParaRPr lang="en-US"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600200" y="0"/>
            <a:ext cx="7391400" cy="533400"/>
          </a:xfrm>
        </p:spPr>
        <p:txBody>
          <a:bodyPr/>
          <a:lstStyle/>
          <a:p>
            <a:r>
              <a:rPr lang="en-US" altLang="en-US" b="1" dirty="0"/>
              <a:t>The Risk Management Process</a:t>
            </a:r>
          </a:p>
        </p:txBody>
      </p:sp>
      <p:pic>
        <p:nvPicPr>
          <p:cNvPr id="26627" name="Content Placeholder 5" descr="Image result for risk management process">
            <a:hlinkClick r:id="rId2"/>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447800" y="685800"/>
            <a:ext cx="6324600" cy="58674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p:cNvSpPr/>
          <p:nvPr/>
        </p:nvSpPr>
        <p:spPr>
          <a:xfrm>
            <a:off x="6019800" y="1014168"/>
            <a:ext cx="2971800" cy="5615232"/>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b="1" dirty="0"/>
              <a:t>Risk Management Process</a:t>
            </a:r>
            <a:endParaRPr lang="en-US" dirty="0"/>
          </a:p>
        </p:txBody>
      </p:sp>
      <p:sp>
        <p:nvSpPr>
          <p:cNvPr id="3" name="Content Placeholder 2"/>
          <p:cNvSpPr>
            <a:spLocks noGrp="1"/>
          </p:cNvSpPr>
          <p:nvPr>
            <p:ph idx="1"/>
          </p:nvPr>
        </p:nvSpPr>
        <p:spPr>
          <a:xfrm>
            <a:off x="76200" y="609600"/>
            <a:ext cx="8839200" cy="5867401"/>
          </a:xfrm>
        </p:spPr>
        <p:txBody>
          <a:bodyPr/>
          <a:lstStyle/>
          <a:p>
            <a:endParaRPr lang="en-US" sz="2000" dirty="0"/>
          </a:p>
          <a:p>
            <a:endParaRPr lang="en-US" sz="2000" dirty="0"/>
          </a:p>
          <a:p>
            <a:pPr>
              <a:buNone/>
            </a:pPr>
            <a:endParaRPr lang="fr-FR" sz="2000" dirty="0"/>
          </a:p>
          <a:p>
            <a:pPr>
              <a:buNone/>
            </a:pPr>
            <a:endParaRPr lang="fr-FR" sz="2000" dirty="0"/>
          </a:p>
          <a:p>
            <a:pPr>
              <a:buNone/>
            </a:pPr>
            <a:endParaRPr lang="fr-FR" sz="2000" dirty="0"/>
          </a:p>
          <a:p>
            <a:pPr>
              <a:buNone/>
            </a:pPr>
            <a:endParaRPr lang="fr-FR" sz="2000" dirty="0"/>
          </a:p>
          <a:p>
            <a:pPr>
              <a:buNone/>
            </a:pPr>
            <a:endParaRPr lang="fr-FR" sz="2000" dirty="0"/>
          </a:p>
          <a:p>
            <a:pPr>
              <a:buNone/>
            </a:pPr>
            <a:endParaRPr lang="fr-FR" sz="2000" dirty="0"/>
          </a:p>
          <a:p>
            <a:pPr>
              <a:buNone/>
            </a:pPr>
            <a:endParaRPr lang="fr-FR" sz="2000" dirty="0"/>
          </a:p>
          <a:p>
            <a:pPr>
              <a:buNone/>
            </a:pPr>
            <a:endParaRPr lang="fr-FR" sz="2000" dirty="0"/>
          </a:p>
          <a:p>
            <a:pPr>
              <a:buNone/>
            </a:pPr>
            <a:endParaRPr lang="fr-FR" sz="2000" dirty="0"/>
          </a:p>
          <a:p>
            <a:pPr>
              <a:buNone/>
            </a:pPr>
            <a:endParaRPr lang="fr-FR" sz="2000" dirty="0"/>
          </a:p>
          <a:p>
            <a:pPr>
              <a:buNone/>
            </a:pPr>
            <a:endParaRPr lang="fr-FR" sz="2000" dirty="0"/>
          </a:p>
          <a:p>
            <a:pPr>
              <a:buNone/>
            </a:pPr>
            <a:endParaRPr lang="fr-FR" sz="2000" dirty="0"/>
          </a:p>
          <a:p>
            <a:pPr>
              <a:buNone/>
            </a:pPr>
            <a:r>
              <a:rPr lang="fr-FR" sz="2000" dirty="0"/>
              <a:t>(les circonstances qui forment le paramètre d'un événement)</a:t>
            </a:r>
            <a:endParaRPr lang="en-US" sz="2000" dirty="0"/>
          </a:p>
        </p:txBody>
      </p:sp>
      <p:sp>
        <p:nvSpPr>
          <p:cNvPr id="4" name="Oval 3"/>
          <p:cNvSpPr/>
          <p:nvPr/>
        </p:nvSpPr>
        <p:spPr>
          <a:xfrm>
            <a:off x="6019800" y="1828800"/>
            <a:ext cx="2791701" cy="472440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101218" y="2942949"/>
            <a:ext cx="2585581" cy="3595457"/>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rot="16200000">
            <a:off x="6473850" y="4535789"/>
            <a:ext cx="1890206" cy="2115025"/>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Box 7"/>
          <p:cNvSpPr txBox="1"/>
          <p:nvPr/>
        </p:nvSpPr>
        <p:spPr>
          <a:xfrm>
            <a:off x="6816585" y="5486400"/>
            <a:ext cx="1204735" cy="479980"/>
          </a:xfrm>
          <a:prstGeom prst="rect">
            <a:avLst/>
          </a:prstGeom>
          <a:solidFill>
            <a:schemeClr val="accent6">
              <a:lumMod val="5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solidFill>
                  <a:schemeClr val="bg1"/>
                </a:solidFill>
              </a:rPr>
              <a:t>Individual level</a:t>
            </a:r>
          </a:p>
        </p:txBody>
      </p:sp>
      <p:sp>
        <p:nvSpPr>
          <p:cNvPr id="10" name="Text Box 7"/>
          <p:cNvSpPr txBox="1"/>
          <p:nvPr/>
        </p:nvSpPr>
        <p:spPr>
          <a:xfrm>
            <a:off x="6705600" y="3657600"/>
            <a:ext cx="1363778" cy="606901"/>
          </a:xfrm>
          <a:prstGeom prst="rect">
            <a:avLst/>
          </a:prstGeom>
          <a:solidFill>
            <a:schemeClr val="accent6">
              <a:lumMod val="75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0"/>
              </a:spcAft>
            </a:pPr>
            <a:r>
              <a:rPr lang="en-US" sz="1400" b="1" dirty="0">
                <a:solidFill>
                  <a:schemeClr val="bg1"/>
                </a:solidFill>
                <a:effectLst/>
                <a:ea typeface="Calibri"/>
                <a:cs typeface="Times New Roman"/>
              </a:rPr>
              <a:t>Unit and Project level</a:t>
            </a:r>
          </a:p>
          <a:p>
            <a:pPr marL="0" marR="0">
              <a:lnSpc>
                <a:spcPct val="115000"/>
              </a:lnSpc>
              <a:spcBef>
                <a:spcPts val="0"/>
              </a:spcBef>
              <a:spcAft>
                <a:spcPts val="1000"/>
              </a:spcAft>
            </a:pPr>
            <a:r>
              <a:rPr lang="en-US" sz="1400" dirty="0">
                <a:effectLst/>
                <a:ea typeface="Calibri"/>
                <a:cs typeface="Times New Roman"/>
              </a:rPr>
              <a:t> </a:t>
            </a:r>
          </a:p>
        </p:txBody>
      </p:sp>
      <p:sp>
        <p:nvSpPr>
          <p:cNvPr id="11" name="Text Box 8"/>
          <p:cNvSpPr txBox="1"/>
          <p:nvPr/>
        </p:nvSpPr>
        <p:spPr>
          <a:xfrm>
            <a:off x="6791640" y="2362200"/>
            <a:ext cx="1254624" cy="457200"/>
          </a:xfrm>
          <a:prstGeom prst="rect">
            <a:avLst/>
          </a:prstGeom>
          <a:solidFill>
            <a:schemeClr val="accent6">
              <a:lumMod val="60000"/>
              <a:lumOff val="40000"/>
            </a:schemeClr>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0"/>
              </a:spcAft>
            </a:pPr>
            <a:r>
              <a:rPr lang="en-US" sz="1400" b="1" dirty="0">
                <a:solidFill>
                  <a:schemeClr val="bg1"/>
                </a:solidFill>
                <a:latin typeface="+mn-lt"/>
                <a:ea typeface="Calibri"/>
                <a:cs typeface="Times New Roman"/>
              </a:rPr>
              <a:t>Institute Level</a:t>
            </a:r>
            <a:endParaRPr lang="en-US" sz="1400" b="1" dirty="0">
              <a:solidFill>
                <a:schemeClr val="bg1"/>
              </a:solidFill>
              <a:effectLst/>
              <a:latin typeface="+mn-lt"/>
              <a:ea typeface="Calibri"/>
              <a:cs typeface="Times New Roman"/>
            </a:endParaRPr>
          </a:p>
        </p:txBody>
      </p:sp>
      <p:sp>
        <p:nvSpPr>
          <p:cNvPr id="13" name="Text Box 8"/>
          <p:cNvSpPr txBox="1"/>
          <p:nvPr/>
        </p:nvSpPr>
        <p:spPr>
          <a:xfrm>
            <a:off x="6934200" y="1295400"/>
            <a:ext cx="1254624" cy="533400"/>
          </a:xfrm>
          <a:prstGeom prst="rect">
            <a:avLst/>
          </a:prstGeom>
          <a:solidFill>
            <a:schemeClr val="accent6">
              <a:lumMod val="40000"/>
              <a:lumOff val="60000"/>
            </a:schemeClr>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0"/>
              </a:spcAft>
            </a:pPr>
            <a:r>
              <a:rPr lang="en-US" sz="1400" b="1" dirty="0">
                <a:solidFill>
                  <a:schemeClr val="bg1"/>
                </a:solidFill>
                <a:latin typeface="+mn-lt"/>
                <a:ea typeface="Calibri"/>
                <a:cs typeface="Times New Roman"/>
              </a:rPr>
              <a:t>External Environment</a:t>
            </a:r>
            <a:endParaRPr lang="en-US" sz="1400" b="1" dirty="0">
              <a:solidFill>
                <a:schemeClr val="bg1"/>
              </a:solidFill>
              <a:effectLst/>
              <a:latin typeface="+mn-lt"/>
              <a:ea typeface="Calibri"/>
              <a:cs typeface="Times New Roman"/>
            </a:endParaRPr>
          </a:p>
        </p:txBody>
      </p:sp>
      <p:sp>
        <p:nvSpPr>
          <p:cNvPr id="14" name="TextBox 13"/>
          <p:cNvSpPr txBox="1"/>
          <p:nvPr/>
        </p:nvSpPr>
        <p:spPr>
          <a:xfrm>
            <a:off x="457200" y="990601"/>
            <a:ext cx="5105400" cy="4616648"/>
          </a:xfrm>
          <a:prstGeom prst="rect">
            <a:avLst/>
          </a:prstGeom>
          <a:noFill/>
        </p:spPr>
        <p:txBody>
          <a:bodyPr wrap="square" rtlCol="0">
            <a:spAutoFit/>
          </a:bodyPr>
          <a:lstStyle/>
          <a:p>
            <a:r>
              <a:rPr lang="en-US" sz="2400" b="1" dirty="0"/>
              <a:t>Risk Context  (</a:t>
            </a:r>
            <a:r>
              <a:rPr lang="fr-FR" sz="2400" dirty="0"/>
              <a:t>Contexte de risque)</a:t>
            </a:r>
            <a:endParaRPr lang="en-US" sz="2400" b="1" dirty="0"/>
          </a:p>
          <a:p>
            <a:endParaRPr lang="en-US" dirty="0"/>
          </a:p>
          <a:p>
            <a:r>
              <a:rPr lang="en-US" dirty="0"/>
              <a:t>Individual level :  	Know thy self</a:t>
            </a:r>
          </a:p>
          <a:p>
            <a:endParaRPr lang="en-US" dirty="0"/>
          </a:p>
          <a:p>
            <a:r>
              <a:rPr lang="en-US" dirty="0"/>
              <a:t>Unit/Project:        	Understand your 				Unit/Project objectives and 		activities</a:t>
            </a:r>
          </a:p>
          <a:p>
            <a:endParaRPr lang="en-US" dirty="0"/>
          </a:p>
          <a:p>
            <a:r>
              <a:rPr lang="en-US" dirty="0"/>
              <a:t>Institute:	             	Know IITA, strategy, policy  		culture, program.</a:t>
            </a:r>
          </a:p>
          <a:p>
            <a:endParaRPr lang="en-US" dirty="0"/>
          </a:p>
          <a:p>
            <a:r>
              <a:rPr lang="en-US" dirty="0"/>
              <a:t>External:	             Follow global developments      </a:t>
            </a:r>
          </a:p>
          <a:p>
            <a:endParaRPr lang="en-US" dirty="0"/>
          </a:p>
          <a:p>
            <a:endParaRPr lang="en-US" dirty="0"/>
          </a:p>
          <a:p>
            <a:endParaRPr lang="en-US" dirty="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dirty="0"/>
              <a:t> </a:t>
            </a:r>
            <a:r>
              <a:rPr lang="en-US" altLang="en-US" b="1" dirty="0"/>
              <a:t>Risk Context</a:t>
            </a:r>
            <a:endParaRPr lang="en-US" dirty="0"/>
          </a:p>
        </p:txBody>
      </p:sp>
      <p:sp>
        <p:nvSpPr>
          <p:cNvPr id="3" name="Content Placeholder 2"/>
          <p:cNvSpPr>
            <a:spLocks noGrp="1"/>
          </p:cNvSpPr>
          <p:nvPr>
            <p:ph idx="1"/>
          </p:nvPr>
        </p:nvSpPr>
        <p:spPr/>
        <p:txBody>
          <a:bodyPr/>
          <a:lstStyle/>
          <a:p>
            <a:pPr marL="0" indent="0">
              <a:buNone/>
            </a:pPr>
            <a:endParaRPr lang="en-US" sz="1400" dirty="0"/>
          </a:p>
          <a:p>
            <a:pPr marL="0" indent="0">
              <a:buNone/>
            </a:pPr>
            <a:endParaRPr lang="en-US" sz="1400" dirty="0">
              <a:latin typeface="Aharoni" panose="02010803020104030203" pitchFamily="2" charset="-79"/>
              <a:cs typeface="Aharoni" panose="02010803020104030203" pitchFamily="2" charset="-79"/>
            </a:endParaRPr>
          </a:p>
          <a:p>
            <a:pPr marL="0" indent="0">
              <a:buNone/>
            </a:pPr>
            <a:endParaRPr lang="en-US" sz="1400" dirty="0">
              <a:latin typeface="Aharoni" panose="02010803020104030203" pitchFamily="2" charset="-79"/>
              <a:cs typeface="Aharoni" panose="02010803020104030203" pitchFamily="2" charset="-79"/>
            </a:endParaRPr>
          </a:p>
          <a:p>
            <a:pPr marL="0" indent="0">
              <a:buNone/>
            </a:pPr>
            <a:endParaRPr lang="en-US" sz="1400" dirty="0">
              <a:latin typeface="Aharoni" panose="02010803020104030203" pitchFamily="2" charset="-79"/>
              <a:cs typeface="Aharoni" panose="02010803020104030203" pitchFamily="2" charset="-79"/>
            </a:endParaRPr>
          </a:p>
          <a:p>
            <a:pPr marL="0" indent="0">
              <a:buNone/>
            </a:pPr>
            <a:endParaRPr lang="en-US" sz="1400" dirty="0">
              <a:latin typeface="Aharoni" panose="02010803020104030203" pitchFamily="2" charset="-79"/>
              <a:cs typeface="Aharoni" panose="02010803020104030203" pitchFamily="2" charset="-79"/>
            </a:endParaRPr>
          </a:p>
        </p:txBody>
      </p:sp>
      <p:graphicFrame>
        <p:nvGraphicFramePr>
          <p:cNvPr id="4" name="Table 3"/>
          <p:cNvGraphicFramePr>
            <a:graphicFrameLocks noGrp="1"/>
          </p:cNvGraphicFramePr>
          <p:nvPr>
            <p:extLst>
              <p:ext uri="{D42A27DB-BD31-4B8C-83A1-F6EECF244321}">
                <p14:modId xmlns:p14="http://schemas.microsoft.com/office/powerpoint/2010/main" val="1138693471"/>
              </p:ext>
            </p:extLst>
          </p:nvPr>
        </p:nvGraphicFramePr>
        <p:xfrm>
          <a:off x="457200" y="609600"/>
          <a:ext cx="2590800" cy="1059244"/>
        </p:xfrm>
        <a:graphic>
          <a:graphicData uri="http://schemas.openxmlformats.org/drawingml/2006/table">
            <a:tbl>
              <a:tblPr firstRow="1" firstCol="1" bandRow="1"/>
              <a:tblGrid>
                <a:gridCol w="2590800">
                  <a:extLst>
                    <a:ext uri="{9D8B030D-6E8A-4147-A177-3AD203B41FA5}">
                      <a16:colId xmlns:a16="http://schemas.microsoft.com/office/drawing/2014/main" val="20000"/>
                    </a:ext>
                  </a:extLst>
                </a:gridCol>
              </a:tblGrid>
              <a:tr h="0">
                <a:tc>
                  <a:txBody>
                    <a:bodyPr/>
                    <a:lstStyle/>
                    <a:p>
                      <a:pPr marL="0" marR="0">
                        <a:lnSpc>
                          <a:spcPct val="115000"/>
                        </a:lnSpc>
                        <a:spcBef>
                          <a:spcPts val="0"/>
                        </a:spcBef>
                        <a:spcAft>
                          <a:spcPts val="1000"/>
                        </a:spcAft>
                      </a:pPr>
                      <a:r>
                        <a:rPr lang="en-US" sz="1600" b="1">
                          <a:solidFill>
                            <a:srgbClr val="984806"/>
                          </a:solidFill>
                          <a:effectLst/>
                          <a:latin typeface="Palatino Linotype"/>
                          <a:ea typeface="Times New Roman"/>
                          <a:cs typeface="Times New Roman"/>
                        </a:rPr>
                        <a:t>Internal Context</a:t>
                      </a:r>
                      <a:endParaRPr lang="en-US" sz="11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marL="0" marR="0">
                        <a:lnSpc>
                          <a:spcPct val="150000"/>
                        </a:lnSpc>
                        <a:spcBef>
                          <a:spcPts val="0"/>
                        </a:spcBef>
                        <a:spcAft>
                          <a:spcPts val="0"/>
                        </a:spcAft>
                      </a:pPr>
                      <a:r>
                        <a:rPr lang="en-US" sz="1200" dirty="0">
                          <a:effectLst/>
                          <a:latin typeface="Palatino Linotype"/>
                          <a:ea typeface="Times New Roman"/>
                          <a:cs typeface="Times New Roman"/>
                        </a:rPr>
                        <a:t>What are our overall objectives</a:t>
                      </a:r>
                      <a:endParaRPr lang="en-US" sz="1100" dirty="0">
                        <a:effectLst/>
                        <a:latin typeface="Calibri"/>
                        <a:ea typeface="Times New Roman"/>
                        <a:cs typeface="Times New Roman"/>
                      </a:endParaRPr>
                    </a:p>
                    <a:p>
                      <a:pPr marL="0" marR="0">
                        <a:lnSpc>
                          <a:spcPct val="150000"/>
                        </a:lnSpc>
                        <a:spcBef>
                          <a:spcPts val="0"/>
                        </a:spcBef>
                        <a:spcAft>
                          <a:spcPts val="0"/>
                        </a:spcAft>
                      </a:pPr>
                      <a:r>
                        <a:rPr lang="en-US" sz="1200" dirty="0">
                          <a:effectLst/>
                          <a:latin typeface="Palatino Linotype"/>
                          <a:ea typeface="Times New Roman"/>
                          <a:cs typeface="Times New Roman"/>
                        </a:rPr>
                        <a:t>What are our constraints?</a:t>
                      </a:r>
                      <a:endParaRPr lang="en-US" sz="1100" dirty="0">
                        <a:effectLst/>
                        <a:latin typeface="Calibri"/>
                        <a:ea typeface="Times New Roman"/>
                        <a:cs typeface="Times New Roman"/>
                      </a:endParaRPr>
                    </a:p>
                    <a:p>
                      <a:pPr marL="0" marR="0">
                        <a:lnSpc>
                          <a:spcPct val="150000"/>
                        </a:lnSpc>
                        <a:spcBef>
                          <a:spcPts val="0"/>
                        </a:spcBef>
                        <a:spcAft>
                          <a:spcPts val="0"/>
                        </a:spcAft>
                      </a:pPr>
                      <a:r>
                        <a:rPr lang="en-US" sz="1200" dirty="0">
                          <a:effectLst/>
                          <a:latin typeface="Palatino Linotype"/>
                          <a:ea typeface="Times New Roman"/>
                          <a:cs typeface="Times New Roman"/>
                        </a:rPr>
                        <a:t>Who are our stakeholders</a:t>
                      </a:r>
                      <a:r>
                        <a:rPr lang="en-US" sz="1100" dirty="0">
                          <a:effectLst/>
                          <a:latin typeface="Palatino Linotype"/>
                          <a:ea typeface="Times New Roman"/>
                          <a:cs typeface="Times New Roman"/>
                        </a:rPr>
                        <a:t>?</a:t>
                      </a:r>
                      <a:endParaRPr lang="en-US" sz="11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569173913"/>
              </p:ext>
            </p:extLst>
          </p:nvPr>
        </p:nvGraphicFramePr>
        <p:xfrm>
          <a:off x="6096000" y="609600"/>
          <a:ext cx="2529840" cy="1059180"/>
        </p:xfrm>
        <a:graphic>
          <a:graphicData uri="http://schemas.openxmlformats.org/drawingml/2006/table">
            <a:tbl>
              <a:tblPr firstRow="1" firstCol="1" bandRow="1"/>
              <a:tblGrid>
                <a:gridCol w="2529840">
                  <a:extLst>
                    <a:ext uri="{9D8B030D-6E8A-4147-A177-3AD203B41FA5}">
                      <a16:colId xmlns:a16="http://schemas.microsoft.com/office/drawing/2014/main" val="20000"/>
                    </a:ext>
                  </a:extLst>
                </a:gridCol>
              </a:tblGrid>
              <a:tr h="0">
                <a:tc>
                  <a:txBody>
                    <a:bodyPr/>
                    <a:lstStyle/>
                    <a:p>
                      <a:pPr marL="0" marR="0">
                        <a:lnSpc>
                          <a:spcPct val="115000"/>
                        </a:lnSpc>
                        <a:spcBef>
                          <a:spcPts val="0"/>
                        </a:spcBef>
                        <a:spcAft>
                          <a:spcPts val="1000"/>
                        </a:spcAft>
                      </a:pPr>
                      <a:r>
                        <a:rPr lang="en-US" sz="1600" b="1" dirty="0">
                          <a:solidFill>
                            <a:srgbClr val="984806"/>
                          </a:solidFill>
                          <a:effectLst/>
                          <a:latin typeface="Palatino Linotype"/>
                          <a:ea typeface="Times New Roman"/>
                          <a:cs typeface="Times New Roman"/>
                        </a:rPr>
                        <a:t>External Context</a:t>
                      </a:r>
                      <a:endParaRPr lang="en-US" sz="11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marL="0" marR="0">
                        <a:lnSpc>
                          <a:spcPct val="150000"/>
                        </a:lnSpc>
                        <a:spcBef>
                          <a:spcPts val="0"/>
                        </a:spcBef>
                        <a:spcAft>
                          <a:spcPts val="0"/>
                        </a:spcAft>
                      </a:pPr>
                      <a:r>
                        <a:rPr lang="en-US" sz="1200" dirty="0">
                          <a:effectLst/>
                          <a:latin typeface="Palatino Linotype"/>
                          <a:ea typeface="Times New Roman"/>
                          <a:cs typeface="Times New Roman"/>
                        </a:rPr>
                        <a:t>What does our world look like?</a:t>
                      </a:r>
                      <a:endParaRPr lang="en-US" sz="1100" dirty="0">
                        <a:effectLst/>
                        <a:latin typeface="Calibri"/>
                        <a:ea typeface="Times New Roman"/>
                        <a:cs typeface="Times New Roman"/>
                      </a:endParaRPr>
                    </a:p>
                    <a:p>
                      <a:pPr marL="0" marR="0">
                        <a:lnSpc>
                          <a:spcPct val="150000"/>
                        </a:lnSpc>
                        <a:spcBef>
                          <a:spcPts val="0"/>
                        </a:spcBef>
                        <a:spcAft>
                          <a:spcPts val="0"/>
                        </a:spcAft>
                      </a:pPr>
                      <a:r>
                        <a:rPr lang="en-US" sz="1200" dirty="0">
                          <a:effectLst/>
                          <a:latin typeface="Palatino Linotype"/>
                          <a:ea typeface="Times New Roman"/>
                          <a:cs typeface="Times New Roman"/>
                        </a:rPr>
                        <a:t>What are the drivers and trends?</a:t>
                      </a:r>
                      <a:endParaRPr lang="en-US" sz="1100" dirty="0">
                        <a:effectLst/>
                        <a:latin typeface="Calibri"/>
                        <a:ea typeface="Times New Roman"/>
                        <a:cs typeface="Times New Roman"/>
                      </a:endParaRPr>
                    </a:p>
                    <a:p>
                      <a:pPr marL="0" marR="0">
                        <a:lnSpc>
                          <a:spcPct val="150000"/>
                        </a:lnSpc>
                        <a:spcBef>
                          <a:spcPts val="0"/>
                        </a:spcBef>
                        <a:spcAft>
                          <a:spcPts val="0"/>
                        </a:spcAft>
                      </a:pPr>
                      <a:r>
                        <a:rPr lang="en-US" sz="1200" dirty="0">
                          <a:effectLst/>
                          <a:latin typeface="Palatino Linotype"/>
                          <a:ea typeface="Times New Roman"/>
                          <a:cs typeface="Times New Roman"/>
                        </a:rPr>
                        <a:t>Who are our stakeholders?</a:t>
                      </a:r>
                      <a:endParaRPr lang="en-US" sz="11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828374559"/>
              </p:ext>
            </p:extLst>
          </p:nvPr>
        </p:nvGraphicFramePr>
        <p:xfrm>
          <a:off x="2819400" y="1828800"/>
          <a:ext cx="3840480" cy="1882204"/>
        </p:xfrm>
        <a:graphic>
          <a:graphicData uri="http://schemas.openxmlformats.org/drawingml/2006/table">
            <a:tbl>
              <a:tblPr firstRow="1" firstCol="1" bandRow="1"/>
              <a:tblGrid>
                <a:gridCol w="3840480">
                  <a:extLst>
                    <a:ext uri="{9D8B030D-6E8A-4147-A177-3AD203B41FA5}">
                      <a16:colId xmlns:a16="http://schemas.microsoft.com/office/drawing/2014/main" val="20000"/>
                    </a:ext>
                  </a:extLst>
                </a:gridCol>
              </a:tblGrid>
              <a:tr h="0">
                <a:tc>
                  <a:txBody>
                    <a:bodyPr/>
                    <a:lstStyle/>
                    <a:p>
                      <a:pPr marL="0" marR="0">
                        <a:lnSpc>
                          <a:spcPct val="115000"/>
                        </a:lnSpc>
                        <a:spcBef>
                          <a:spcPts val="0"/>
                        </a:spcBef>
                        <a:spcAft>
                          <a:spcPts val="0"/>
                        </a:spcAft>
                      </a:pPr>
                      <a:r>
                        <a:rPr lang="en-US" sz="1600" b="1" dirty="0">
                          <a:solidFill>
                            <a:srgbClr val="984806"/>
                          </a:solidFill>
                          <a:effectLst/>
                          <a:latin typeface="Palatino Linotype"/>
                          <a:ea typeface="Times New Roman"/>
                          <a:cs typeface="Times New Roman"/>
                        </a:rPr>
                        <a:t>Risk Management Context</a:t>
                      </a:r>
                      <a:endParaRPr lang="en-US" sz="11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marL="0" marR="0">
                        <a:lnSpc>
                          <a:spcPct val="150000"/>
                        </a:lnSpc>
                        <a:spcBef>
                          <a:spcPts val="0"/>
                        </a:spcBef>
                        <a:spcAft>
                          <a:spcPts val="0"/>
                        </a:spcAft>
                      </a:pPr>
                      <a:r>
                        <a:rPr lang="en-US" sz="1200" dirty="0">
                          <a:effectLst/>
                          <a:latin typeface="Palatino Linotype"/>
                          <a:ea typeface="Times New Roman"/>
                          <a:cs typeface="Times New Roman"/>
                        </a:rPr>
                        <a:t>How will risks be assessed?</a:t>
                      </a:r>
                      <a:endParaRPr lang="en-US" sz="1100" dirty="0">
                        <a:effectLst/>
                        <a:latin typeface="Calibri"/>
                        <a:ea typeface="Times New Roman"/>
                        <a:cs typeface="Times New Roman"/>
                      </a:endParaRPr>
                    </a:p>
                    <a:p>
                      <a:pPr marL="0" marR="0">
                        <a:lnSpc>
                          <a:spcPct val="150000"/>
                        </a:lnSpc>
                        <a:spcBef>
                          <a:spcPts val="0"/>
                        </a:spcBef>
                        <a:spcAft>
                          <a:spcPts val="0"/>
                        </a:spcAft>
                      </a:pPr>
                      <a:r>
                        <a:rPr lang="en-US" sz="1200" dirty="0">
                          <a:effectLst/>
                          <a:latin typeface="Palatino Linotype"/>
                          <a:ea typeface="Times New Roman"/>
                          <a:cs typeface="Times New Roman"/>
                        </a:rPr>
                        <a:t>Who &amp; what determines whether a risk is acceptable?</a:t>
                      </a:r>
                      <a:endParaRPr lang="en-US" sz="1100" dirty="0">
                        <a:effectLst/>
                        <a:latin typeface="Calibri"/>
                        <a:ea typeface="Times New Roman"/>
                        <a:cs typeface="Times New Roman"/>
                      </a:endParaRPr>
                    </a:p>
                    <a:p>
                      <a:pPr marL="0" marR="0">
                        <a:lnSpc>
                          <a:spcPct val="150000"/>
                        </a:lnSpc>
                        <a:spcBef>
                          <a:spcPts val="0"/>
                        </a:spcBef>
                        <a:spcAft>
                          <a:spcPts val="0"/>
                        </a:spcAft>
                      </a:pPr>
                      <a:r>
                        <a:rPr lang="en-US" sz="1200" dirty="0">
                          <a:effectLst/>
                          <a:latin typeface="Palatino Linotype"/>
                          <a:ea typeface="Times New Roman"/>
                          <a:cs typeface="Times New Roman"/>
                        </a:rPr>
                        <a:t>How will risks be reported?</a:t>
                      </a:r>
                      <a:endParaRPr lang="en-US" sz="1100" dirty="0">
                        <a:effectLst/>
                        <a:latin typeface="Calibri"/>
                        <a:ea typeface="Times New Roman"/>
                        <a:cs typeface="Times New Roman"/>
                      </a:endParaRPr>
                    </a:p>
                    <a:p>
                      <a:pPr marL="0" marR="0">
                        <a:lnSpc>
                          <a:spcPct val="150000"/>
                        </a:lnSpc>
                        <a:spcBef>
                          <a:spcPts val="0"/>
                        </a:spcBef>
                        <a:spcAft>
                          <a:spcPts val="0"/>
                        </a:spcAft>
                      </a:pPr>
                      <a:r>
                        <a:rPr lang="en-US" sz="1200" dirty="0">
                          <a:effectLst/>
                          <a:latin typeface="Palatino Linotype"/>
                          <a:ea typeface="Times New Roman"/>
                          <a:cs typeface="Times New Roman"/>
                        </a:rPr>
                        <a:t>How will risks be monitored?</a:t>
                      </a:r>
                      <a:endParaRPr lang="en-US" sz="1100" dirty="0">
                        <a:effectLst/>
                        <a:latin typeface="Calibri"/>
                        <a:ea typeface="Times New Roman"/>
                        <a:cs typeface="Times New Roman"/>
                      </a:endParaRPr>
                    </a:p>
                    <a:p>
                      <a:pPr marL="0" marR="0">
                        <a:lnSpc>
                          <a:spcPct val="150000"/>
                        </a:lnSpc>
                        <a:spcBef>
                          <a:spcPts val="0"/>
                        </a:spcBef>
                        <a:spcAft>
                          <a:spcPts val="0"/>
                        </a:spcAft>
                      </a:pPr>
                      <a:r>
                        <a:rPr lang="en-US" sz="1200" dirty="0">
                          <a:effectLst/>
                          <a:latin typeface="Palatino Linotype"/>
                          <a:ea typeface="Times New Roman"/>
                          <a:cs typeface="Times New Roman"/>
                        </a:rPr>
                        <a:t>How will risks be escalated?</a:t>
                      </a:r>
                      <a:endParaRPr lang="en-US" sz="1100" dirty="0">
                        <a:effectLst/>
                        <a:latin typeface="Calibri"/>
                        <a:ea typeface="Times New Roman"/>
                        <a:cs typeface="Times New Roman"/>
                      </a:endParaRPr>
                    </a:p>
                    <a:p>
                      <a:pPr marL="0" marR="0">
                        <a:lnSpc>
                          <a:spcPct val="150000"/>
                        </a:lnSpc>
                        <a:spcBef>
                          <a:spcPts val="0"/>
                        </a:spcBef>
                        <a:spcAft>
                          <a:spcPts val="0"/>
                        </a:spcAft>
                      </a:pPr>
                      <a:r>
                        <a:rPr lang="en-US" sz="1200" dirty="0">
                          <a:effectLst/>
                          <a:latin typeface="Palatino Linotype"/>
                          <a:ea typeface="Times New Roman"/>
                          <a:cs typeface="Times New Roman"/>
                        </a:rPr>
                        <a:t>How and by whom will</a:t>
                      </a:r>
                      <a:r>
                        <a:rPr lang="en-US" sz="1100" dirty="0">
                          <a:effectLst/>
                          <a:latin typeface="Palatino Linotype"/>
                          <a:ea typeface="Times New Roman"/>
                          <a:cs typeface="Times New Roman"/>
                        </a:rPr>
                        <a:t>           </a:t>
                      </a:r>
                      <a:endParaRPr lang="en-US" sz="11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839437342"/>
              </p:ext>
            </p:extLst>
          </p:nvPr>
        </p:nvGraphicFramePr>
        <p:xfrm>
          <a:off x="1447800" y="3886200"/>
          <a:ext cx="5791200" cy="2743200"/>
        </p:xfrm>
        <a:graphic>
          <a:graphicData uri="http://schemas.openxmlformats.org/presentationml/2006/ole">
            <mc:AlternateContent xmlns:mc="http://schemas.openxmlformats.org/markup-compatibility/2006">
              <mc:Choice xmlns:v="urn:schemas-microsoft-com:vml" Requires="v">
                <p:oleObj spid="_x0000_s64528" name="Document" r:id="rId3" imgW="5872120" imgH="1594202" progId="Word.Document.12">
                  <p:embed/>
                </p:oleObj>
              </mc:Choice>
              <mc:Fallback>
                <p:oleObj name="Document" r:id="rId3" imgW="5872120" imgH="1594202" progId="Word.Document.12">
                  <p:embed/>
                  <p:pic>
                    <p:nvPicPr>
                      <p:cNvPr id="0"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3886200"/>
                        <a:ext cx="5791200" cy="274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8" name="Picture 7" descr="Image result for thinker man">
            <a:hlinkClick r:id="rId5"/>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4800" y="1752600"/>
            <a:ext cx="1621155" cy="1621155"/>
          </a:xfrm>
          <a:prstGeom prst="rect">
            <a:avLst/>
          </a:prstGeom>
          <a:noFill/>
          <a:ln>
            <a:noFill/>
          </a:ln>
        </p:spPr>
      </p:pic>
    </p:spTree>
    <p:extLst>
      <p:ext uri="{BB962C8B-B14F-4D97-AF65-F5344CB8AC3E}">
        <p14:creationId xmlns:p14="http://schemas.microsoft.com/office/powerpoint/2010/main" val="4104760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600200" y="0"/>
            <a:ext cx="7391400" cy="533400"/>
          </a:xfrm>
        </p:spPr>
        <p:txBody>
          <a:bodyPr/>
          <a:lstStyle/>
          <a:p>
            <a:r>
              <a:rPr lang="en-US" altLang="en-US" b="1" dirty="0"/>
              <a:t>        Identifying Risk (</a:t>
            </a:r>
            <a:r>
              <a:rPr lang="fr-FR" dirty="0"/>
              <a:t>Identification des risques)</a:t>
            </a:r>
            <a:endParaRPr lang="en-US" altLang="en-US" b="1" dirty="0"/>
          </a:p>
        </p:txBody>
      </p:sp>
      <p:sp>
        <p:nvSpPr>
          <p:cNvPr id="28675" name="Content Placeholder 2"/>
          <p:cNvSpPr>
            <a:spLocks noGrp="1"/>
          </p:cNvSpPr>
          <p:nvPr>
            <p:ph idx="1"/>
          </p:nvPr>
        </p:nvSpPr>
        <p:spPr>
          <a:xfrm>
            <a:off x="152400" y="685800"/>
            <a:ext cx="8839200" cy="6019800"/>
          </a:xfrm>
        </p:spPr>
        <p:txBody>
          <a:bodyPr/>
          <a:lstStyle/>
          <a:p>
            <a:pPr>
              <a:buFont typeface="Wingdings" panose="05000000000000000000" pitchFamily="2" charset="2"/>
              <a:buChar char="Ø"/>
            </a:pPr>
            <a:r>
              <a:rPr lang="en-US" altLang="en-US" sz="2800" b="1" dirty="0"/>
              <a:t>Proper description enables risk assessment</a:t>
            </a:r>
          </a:p>
          <a:p>
            <a:pPr marL="0" indent="0">
              <a:buFont typeface="Arial" charset="0"/>
              <a:buNone/>
            </a:pPr>
            <a:r>
              <a:rPr lang="en-US" altLang="en-US" sz="2800" b="1" dirty="0"/>
              <a:t>	Risk as a Story</a:t>
            </a:r>
          </a:p>
          <a:p>
            <a:pPr marL="0" indent="0">
              <a:buFont typeface="Arial" charset="0"/>
              <a:buNone/>
            </a:pPr>
            <a:endParaRPr lang="en-US" altLang="en-US" sz="2800" dirty="0"/>
          </a:p>
          <a:p>
            <a:pPr marL="0" indent="0">
              <a:buFont typeface="Arial" charset="0"/>
              <a:buNone/>
            </a:pPr>
            <a:endParaRPr lang="en-US" altLang="en-US" sz="2800" dirty="0"/>
          </a:p>
          <a:p>
            <a:pPr marL="0" indent="0">
              <a:buFont typeface="Arial" charset="0"/>
              <a:buNone/>
            </a:pPr>
            <a:endParaRPr lang="en-US" altLang="en-US" sz="1600" dirty="0"/>
          </a:p>
          <a:p>
            <a:pPr marL="0" indent="0">
              <a:buFont typeface="Arial" charset="0"/>
              <a:buNone/>
            </a:pPr>
            <a:r>
              <a:rPr lang="en-US" altLang="en-US" sz="1600" dirty="0"/>
              <a:t>	existing condition		uncertain event		effect on objectives</a:t>
            </a:r>
          </a:p>
          <a:p>
            <a:pPr marL="0" indent="0">
              <a:buFont typeface="Arial" charset="0"/>
              <a:buNone/>
            </a:pPr>
            <a:endParaRPr lang="en-US" altLang="en-US" sz="1600" b="1" dirty="0"/>
          </a:p>
          <a:p>
            <a:pPr marL="0" indent="0">
              <a:buFont typeface="Arial" charset="0"/>
              <a:buNone/>
            </a:pPr>
            <a:endParaRPr lang="en-US" altLang="en-US" sz="1800" dirty="0"/>
          </a:p>
          <a:p>
            <a:pPr marL="0" indent="0">
              <a:buFont typeface="Arial" charset="0"/>
              <a:buNone/>
            </a:pPr>
            <a:endParaRPr lang="en-US" altLang="en-US" sz="1800" dirty="0"/>
          </a:p>
          <a:p>
            <a:pPr marL="0" indent="0">
              <a:buFont typeface="Arial" charset="0"/>
              <a:buNone/>
            </a:pPr>
            <a:endParaRPr lang="en-US" altLang="en-US" sz="1800" dirty="0"/>
          </a:p>
          <a:p>
            <a:pPr marL="0" indent="0">
              <a:buFont typeface="Arial" charset="0"/>
              <a:buNone/>
            </a:pPr>
            <a:endParaRPr lang="en-US" altLang="en-US" sz="1800" dirty="0"/>
          </a:p>
          <a:p>
            <a:pPr marL="0" indent="0">
              <a:buFont typeface="Arial" charset="0"/>
              <a:buNone/>
            </a:pPr>
            <a:endParaRPr lang="en-US" altLang="en-US" sz="1800" dirty="0"/>
          </a:p>
          <a:p>
            <a:pPr marL="0" indent="0">
              <a:buFont typeface="Arial" charset="0"/>
              <a:buNone/>
            </a:pPr>
            <a:endParaRPr lang="en-US" altLang="en-US" sz="1800" dirty="0"/>
          </a:p>
          <a:p>
            <a:r>
              <a:rPr lang="en-US" sz="1800" b="1" dirty="0"/>
              <a:t>“Risk of being hacked”</a:t>
            </a:r>
          </a:p>
          <a:p>
            <a:pPr marL="285750" indent="0">
              <a:buNone/>
            </a:pPr>
            <a:r>
              <a:rPr lang="en-US" sz="1800" i="1" dirty="0"/>
              <a:t>Risk of unauthorized access to customer database, due to firewall being wrongly configured, resulting in loss of customer trust and 20% drop in revenues this financial year</a:t>
            </a:r>
            <a:endParaRPr lang="en-US" sz="1800" dirty="0"/>
          </a:p>
          <a:p>
            <a:pPr marL="0" indent="0">
              <a:buFont typeface="Arial" charset="0"/>
              <a:buNone/>
            </a:pPr>
            <a:endParaRPr lang="en-US" altLang="en-US" sz="1800" dirty="0"/>
          </a:p>
        </p:txBody>
      </p:sp>
      <p:sp>
        <p:nvSpPr>
          <p:cNvPr id="4" name="Rectangle 3"/>
          <p:cNvSpPr/>
          <p:nvPr/>
        </p:nvSpPr>
        <p:spPr>
          <a:xfrm>
            <a:off x="914400" y="1692275"/>
            <a:ext cx="1828800" cy="106680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accent2">
                    <a:lumMod val="75000"/>
                  </a:schemeClr>
                </a:solidFill>
              </a:rPr>
              <a:t>Sources</a:t>
            </a:r>
          </a:p>
          <a:p>
            <a:pPr algn="ctr">
              <a:defRPr/>
            </a:pPr>
            <a:r>
              <a:rPr lang="en-US" dirty="0">
                <a:solidFill>
                  <a:schemeClr val="accent2">
                    <a:lumMod val="75000"/>
                  </a:schemeClr>
                </a:solidFill>
              </a:rPr>
              <a:t>(cause)</a:t>
            </a:r>
          </a:p>
        </p:txBody>
      </p:sp>
      <p:sp>
        <p:nvSpPr>
          <p:cNvPr id="6" name="Rectangle 5"/>
          <p:cNvSpPr/>
          <p:nvPr/>
        </p:nvSpPr>
        <p:spPr>
          <a:xfrm>
            <a:off x="3657600" y="1692275"/>
            <a:ext cx="1828800" cy="106680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accent2">
                    <a:lumMod val="75000"/>
                  </a:schemeClr>
                </a:solidFill>
              </a:rPr>
              <a:t>Risks</a:t>
            </a:r>
          </a:p>
          <a:p>
            <a:pPr algn="ctr">
              <a:defRPr/>
            </a:pPr>
            <a:r>
              <a:rPr lang="en-US" dirty="0">
                <a:solidFill>
                  <a:schemeClr val="accent2">
                    <a:lumMod val="75000"/>
                  </a:schemeClr>
                </a:solidFill>
              </a:rPr>
              <a:t>(event)</a:t>
            </a:r>
          </a:p>
        </p:txBody>
      </p:sp>
      <p:sp>
        <p:nvSpPr>
          <p:cNvPr id="7" name="Rectangle 6"/>
          <p:cNvSpPr/>
          <p:nvPr/>
        </p:nvSpPr>
        <p:spPr>
          <a:xfrm>
            <a:off x="6553200" y="1647743"/>
            <a:ext cx="1828800" cy="106680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accent2">
                    <a:lumMod val="75000"/>
                  </a:schemeClr>
                </a:solidFill>
              </a:rPr>
              <a:t>Impacts</a:t>
            </a:r>
          </a:p>
          <a:p>
            <a:pPr algn="ctr">
              <a:defRPr/>
            </a:pPr>
            <a:r>
              <a:rPr lang="en-US" dirty="0">
                <a:solidFill>
                  <a:schemeClr val="accent2">
                    <a:lumMod val="75000"/>
                  </a:schemeClr>
                </a:solidFill>
              </a:rPr>
              <a:t>(consequence)</a:t>
            </a:r>
          </a:p>
          <a:p>
            <a:pPr algn="ctr">
              <a:defRPr/>
            </a:pPr>
            <a:r>
              <a:rPr lang="en-US" dirty="0">
                <a:solidFill>
                  <a:schemeClr val="accent2">
                    <a:lumMod val="75000"/>
                  </a:schemeClr>
                </a:solidFill>
              </a:rPr>
              <a:t>+</a:t>
            </a:r>
            <a:r>
              <a:rPr lang="en-US" dirty="0" err="1">
                <a:solidFill>
                  <a:schemeClr val="accent2">
                    <a:lumMod val="75000"/>
                  </a:schemeClr>
                </a:solidFill>
              </a:rPr>
              <a:t>ve</a:t>
            </a:r>
            <a:r>
              <a:rPr lang="en-US" dirty="0">
                <a:solidFill>
                  <a:schemeClr val="accent2">
                    <a:lumMod val="75000"/>
                  </a:schemeClr>
                </a:solidFill>
              </a:rPr>
              <a:t>/-</a:t>
            </a:r>
            <a:r>
              <a:rPr lang="en-US" dirty="0" err="1">
                <a:solidFill>
                  <a:schemeClr val="accent2">
                    <a:lumMod val="75000"/>
                  </a:schemeClr>
                </a:solidFill>
              </a:rPr>
              <a:t>ve</a:t>
            </a:r>
            <a:endParaRPr lang="en-US" dirty="0">
              <a:solidFill>
                <a:schemeClr val="accent2">
                  <a:lumMod val="75000"/>
                </a:schemeClr>
              </a:solidFill>
            </a:endParaRPr>
          </a:p>
        </p:txBody>
      </p:sp>
      <p:sp>
        <p:nvSpPr>
          <p:cNvPr id="5" name="Right Arrow 4"/>
          <p:cNvSpPr/>
          <p:nvPr/>
        </p:nvSpPr>
        <p:spPr>
          <a:xfrm>
            <a:off x="2839687" y="2073275"/>
            <a:ext cx="685800" cy="304800"/>
          </a:xfrm>
          <a:prstGeom prst="right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ight Arrow 8"/>
          <p:cNvSpPr/>
          <p:nvPr/>
        </p:nvSpPr>
        <p:spPr>
          <a:xfrm>
            <a:off x="5715000" y="2028743"/>
            <a:ext cx="685800" cy="304800"/>
          </a:xfrm>
          <a:prstGeom prst="right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ounded Rectangle 1"/>
          <p:cNvSpPr/>
          <p:nvPr/>
        </p:nvSpPr>
        <p:spPr>
          <a:xfrm>
            <a:off x="457200" y="3681351"/>
            <a:ext cx="2514600" cy="1371600"/>
          </a:xfrm>
          <a:prstGeom prst="roundRect">
            <a:avLst/>
          </a:prstGeom>
          <a:solidFill>
            <a:srgbClr val="FFEFE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 </a:t>
            </a:r>
            <a:r>
              <a:rPr lang="en-US" sz="1200" b="1" dirty="0">
                <a:solidFill>
                  <a:schemeClr val="accent4">
                    <a:lumMod val="75000"/>
                  </a:schemeClr>
                </a:solidFill>
              </a:rPr>
              <a:t>As a result of…</a:t>
            </a:r>
          </a:p>
          <a:p>
            <a:pPr algn="ctr"/>
            <a:r>
              <a:rPr lang="en-US" sz="1200" b="1" dirty="0">
                <a:solidFill>
                  <a:schemeClr val="accent4">
                    <a:lumMod val="75000"/>
                  </a:schemeClr>
                </a:solidFill>
              </a:rPr>
              <a:t>Existing condition</a:t>
            </a:r>
          </a:p>
          <a:p>
            <a:endParaRPr lang="en-US" sz="1200" b="1" dirty="0">
              <a:solidFill>
                <a:schemeClr val="accent4">
                  <a:lumMod val="75000"/>
                </a:schemeClr>
              </a:solidFill>
            </a:endParaRPr>
          </a:p>
          <a:p>
            <a:pPr algn="ctr"/>
            <a:r>
              <a:rPr lang="en-US" sz="1200" b="1" dirty="0">
                <a:solidFill>
                  <a:schemeClr val="accent4">
                    <a:lumMod val="75000"/>
                  </a:schemeClr>
                </a:solidFill>
              </a:rPr>
              <a:t>LANGUAGE</a:t>
            </a:r>
          </a:p>
          <a:p>
            <a:pPr algn="ctr"/>
            <a:r>
              <a:rPr lang="en-US" sz="1200" b="1" dirty="0">
                <a:solidFill>
                  <a:schemeClr val="accent4">
                    <a:lumMod val="75000"/>
                  </a:schemeClr>
                </a:solidFill>
              </a:rPr>
              <a:t>is, do, has, has not…</a:t>
            </a:r>
          </a:p>
          <a:p>
            <a:pPr algn="ctr"/>
            <a:r>
              <a:rPr lang="en-US" sz="1200" b="1" dirty="0">
                <a:solidFill>
                  <a:schemeClr val="accent4">
                    <a:lumMod val="75000"/>
                  </a:schemeClr>
                </a:solidFill>
              </a:rPr>
              <a:t>[present condition]</a:t>
            </a:r>
          </a:p>
        </p:txBody>
      </p:sp>
      <p:sp>
        <p:nvSpPr>
          <p:cNvPr id="12" name="Rounded Rectangle 11"/>
          <p:cNvSpPr/>
          <p:nvPr/>
        </p:nvSpPr>
        <p:spPr>
          <a:xfrm>
            <a:off x="6210300" y="3652652"/>
            <a:ext cx="2514600" cy="1371600"/>
          </a:xfrm>
          <a:prstGeom prst="roundRect">
            <a:avLst/>
          </a:prstGeom>
          <a:solidFill>
            <a:srgbClr val="FFEFE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which would lead to…</a:t>
            </a:r>
          </a:p>
          <a:p>
            <a:pPr algn="ctr"/>
            <a:r>
              <a:rPr lang="en-US" sz="1200" b="1" dirty="0">
                <a:solidFill>
                  <a:schemeClr val="tx1"/>
                </a:solidFill>
              </a:rPr>
              <a:t>effect on objectives.</a:t>
            </a:r>
          </a:p>
          <a:p>
            <a:pPr algn="ctr"/>
            <a:r>
              <a:rPr lang="en-US" sz="1200" b="1" dirty="0">
                <a:solidFill>
                  <a:schemeClr val="tx1"/>
                </a:solidFill>
              </a:rPr>
              <a:t> </a:t>
            </a:r>
          </a:p>
          <a:p>
            <a:pPr algn="ctr"/>
            <a:r>
              <a:rPr lang="en-US" sz="1200" b="1" dirty="0">
                <a:solidFill>
                  <a:schemeClr val="tx1"/>
                </a:solidFill>
              </a:rPr>
              <a:t>LANGUAGE</a:t>
            </a:r>
          </a:p>
          <a:p>
            <a:pPr algn="ctr"/>
            <a:r>
              <a:rPr lang="en-US" sz="1200" b="1" dirty="0">
                <a:solidFill>
                  <a:schemeClr val="tx1"/>
                </a:solidFill>
              </a:rPr>
              <a:t>Would, could… [conditional future]</a:t>
            </a:r>
          </a:p>
          <a:p>
            <a:pPr algn="ctr"/>
            <a:endParaRPr lang="en-US" sz="900" dirty="0"/>
          </a:p>
        </p:txBody>
      </p:sp>
      <p:sp>
        <p:nvSpPr>
          <p:cNvPr id="13" name="Rounded Rectangle 12"/>
          <p:cNvSpPr/>
          <p:nvPr/>
        </p:nvSpPr>
        <p:spPr>
          <a:xfrm>
            <a:off x="3182587" y="3652652"/>
            <a:ext cx="2514600" cy="1371600"/>
          </a:xfrm>
          <a:prstGeom prst="roundRect">
            <a:avLst/>
          </a:prstGeom>
          <a:solidFill>
            <a:srgbClr val="FFEFE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an uncertain event… </a:t>
            </a:r>
          </a:p>
          <a:p>
            <a:pPr algn="ctr"/>
            <a:r>
              <a:rPr lang="en-US" sz="1200" b="1" dirty="0">
                <a:solidFill>
                  <a:schemeClr val="tx1"/>
                </a:solidFill>
              </a:rPr>
              <a:t>may occur</a:t>
            </a:r>
          </a:p>
          <a:p>
            <a:r>
              <a:rPr lang="en-US" sz="1200" b="1" dirty="0">
                <a:solidFill>
                  <a:schemeClr val="tx1"/>
                </a:solidFill>
              </a:rPr>
              <a:t> </a:t>
            </a:r>
          </a:p>
          <a:p>
            <a:pPr algn="ctr"/>
            <a:r>
              <a:rPr lang="en-US" sz="1200" b="1" dirty="0">
                <a:solidFill>
                  <a:schemeClr val="tx1"/>
                </a:solidFill>
              </a:rPr>
              <a:t>LANGUAGE</a:t>
            </a:r>
          </a:p>
          <a:p>
            <a:pPr algn="ctr"/>
            <a:r>
              <a:rPr lang="en-US" sz="1200" b="1" dirty="0">
                <a:solidFill>
                  <a:schemeClr val="tx1"/>
                </a:solidFill>
              </a:rPr>
              <a:t>May, might, possibly… [uncertain future]</a:t>
            </a:r>
          </a:p>
          <a:p>
            <a:pPr algn="ctr"/>
            <a:endParaRPr lang="en-US" sz="9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altLang="en-US" b="1" dirty="0"/>
              <a:t>Identifying Risk</a:t>
            </a:r>
            <a:endParaRPr lang="en-US" dirty="0"/>
          </a:p>
        </p:txBody>
      </p:sp>
      <p:sp>
        <p:nvSpPr>
          <p:cNvPr id="3" name="Content Placeholder 2"/>
          <p:cNvSpPr>
            <a:spLocks noGrp="1"/>
          </p:cNvSpPr>
          <p:nvPr>
            <p:ph idx="1"/>
          </p:nvPr>
        </p:nvSpPr>
        <p:spPr>
          <a:xfrm>
            <a:off x="152400" y="533400"/>
            <a:ext cx="8839200" cy="6172200"/>
          </a:xfrm>
        </p:spPr>
        <p:txBody>
          <a:bodyPr/>
          <a:lstStyle/>
          <a:p>
            <a:pPr marL="0" indent="0" algn="ctr">
              <a:buNone/>
            </a:pPr>
            <a:r>
              <a:rPr lang="en-US" sz="2400" b="1" dirty="0"/>
              <a:t>Risk Bow Tie</a:t>
            </a:r>
          </a:p>
          <a:p>
            <a:pPr marL="0" indent="0">
              <a:buNone/>
            </a:pPr>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pPr marL="0" indent="0">
              <a:buNone/>
            </a:pPr>
            <a:endParaRPr lang="en-US" sz="2000" dirty="0"/>
          </a:p>
          <a:p>
            <a:pPr marL="0" indent="0">
              <a:buNone/>
            </a:pPr>
            <a:endParaRPr lang="en-US" sz="2000" dirty="0"/>
          </a:p>
          <a:p>
            <a:endParaRPr lang="en-US" sz="2000" dirty="0"/>
          </a:p>
          <a:p>
            <a:r>
              <a:rPr lang="en-US" sz="2000" b="1" dirty="0"/>
              <a:t>“</a:t>
            </a:r>
            <a:r>
              <a:rPr lang="en-US" sz="1800" b="1" dirty="0"/>
              <a:t>Risk that we could have reputation damage”</a:t>
            </a:r>
          </a:p>
          <a:p>
            <a:pPr marL="285750" indent="0">
              <a:buNone/>
            </a:pPr>
            <a:r>
              <a:rPr lang="en-US" sz="1800" i="1" dirty="0"/>
              <a:t>Risk of decreasing Customer Satisfaction, due to insufficient &amp; timely monitoring of product quality perception trends, resulting in an inability to respond to problems before losses are incurred</a:t>
            </a:r>
            <a:endParaRPr lang="en-US" sz="2000" dirty="0"/>
          </a:p>
        </p:txBody>
      </p:sp>
      <p:cxnSp>
        <p:nvCxnSpPr>
          <p:cNvPr id="4" name="Straight Connector 3"/>
          <p:cNvCxnSpPr/>
          <p:nvPr/>
        </p:nvCxnSpPr>
        <p:spPr>
          <a:xfrm>
            <a:off x="838200" y="1600200"/>
            <a:ext cx="3020396" cy="1066800"/>
          </a:xfrm>
          <a:prstGeom prst="line">
            <a:avLst/>
          </a:prstGeom>
          <a:noFill/>
          <a:ln w="9525" cap="flat" cmpd="sng" algn="ctr">
            <a:solidFill>
              <a:srgbClr val="4F81BD">
                <a:shade val="95000"/>
                <a:satMod val="105000"/>
              </a:srgbClr>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838200" y="3069324"/>
            <a:ext cx="3020396" cy="997534"/>
          </a:xfrm>
          <a:prstGeom prst="line">
            <a:avLst/>
          </a:prstGeom>
          <a:noFill/>
          <a:ln w="9525" cap="flat" cmpd="sng" algn="ctr">
            <a:solidFill>
              <a:srgbClr val="4F81BD">
                <a:shade val="95000"/>
                <a:satMod val="105000"/>
              </a:srgbClr>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844137" y="1600200"/>
            <a:ext cx="0" cy="2466657"/>
          </a:xfrm>
          <a:prstGeom prst="line">
            <a:avLst/>
          </a:prstGeom>
          <a:noFill/>
          <a:ln w="9525" cap="flat" cmpd="sng" algn="ctr">
            <a:solidFill>
              <a:srgbClr val="4F81BD">
                <a:shade val="95000"/>
                <a:satMod val="105000"/>
              </a:srgbClr>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4979291" y="1562101"/>
            <a:ext cx="3195794" cy="992130"/>
          </a:xfrm>
          <a:prstGeom prst="line">
            <a:avLst/>
          </a:prstGeom>
          <a:noFill/>
          <a:ln w="9525" cap="flat" cmpd="sng" algn="ctr">
            <a:solidFill>
              <a:srgbClr val="4F81BD">
                <a:shade val="95000"/>
                <a:satMod val="105000"/>
              </a:srgbClr>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979291" y="3091680"/>
            <a:ext cx="3195794" cy="999151"/>
          </a:xfrm>
          <a:prstGeom prst="line">
            <a:avLst/>
          </a:prstGeom>
          <a:noFill/>
          <a:ln w="9525" cap="flat" cmpd="sng" algn="ctr">
            <a:solidFill>
              <a:srgbClr val="4F81BD">
                <a:shade val="95000"/>
                <a:satMod val="105000"/>
              </a:srgbClr>
            </a:solidFill>
            <a:prstDash val="solid"/>
          </a:ln>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8153400" y="1565624"/>
            <a:ext cx="21685" cy="2504268"/>
          </a:xfrm>
          <a:prstGeom prst="line">
            <a:avLst/>
          </a:prstGeom>
          <a:noFill/>
          <a:ln w="9525" cap="flat" cmpd="sng" algn="ctr">
            <a:solidFill>
              <a:srgbClr val="4F81BD">
                <a:shade val="95000"/>
                <a:satMod val="105000"/>
              </a:srgbClr>
            </a:solidFill>
            <a:prstDash val="solid"/>
          </a:ln>
          <a:effectLst/>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3689530" y="2318634"/>
            <a:ext cx="1354974" cy="103585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0"/>
              </a:spcAft>
            </a:pPr>
            <a:r>
              <a:rPr lang="en-US" sz="1100" b="1" dirty="0">
                <a:solidFill>
                  <a:srgbClr val="254061"/>
                </a:solidFill>
                <a:ea typeface="Calibri"/>
                <a:cs typeface="Times New Roman"/>
              </a:rPr>
              <a:t>Non/delayed availability of funds for station </a:t>
            </a:r>
            <a:r>
              <a:rPr lang="en-US" sz="1100" b="1" dirty="0" err="1">
                <a:solidFill>
                  <a:srgbClr val="254061"/>
                </a:solidFill>
                <a:ea typeface="Calibri"/>
                <a:cs typeface="Times New Roman"/>
              </a:rPr>
              <a:t>imprest</a:t>
            </a:r>
            <a:endParaRPr lang="en-US" sz="1100" b="1" dirty="0">
              <a:effectLst/>
              <a:ea typeface="Calibri"/>
              <a:cs typeface="Times New Roman"/>
            </a:endParaRPr>
          </a:p>
        </p:txBody>
      </p:sp>
      <p:sp>
        <p:nvSpPr>
          <p:cNvPr id="14" name="Text Box 2"/>
          <p:cNvSpPr txBox="1">
            <a:spLocks noChangeArrowheads="1"/>
          </p:cNvSpPr>
          <p:nvPr/>
        </p:nvSpPr>
        <p:spPr bwMode="auto">
          <a:xfrm>
            <a:off x="1371600" y="1189286"/>
            <a:ext cx="2256422" cy="413949"/>
          </a:xfrm>
          <a:prstGeom prst="rect">
            <a:avLst/>
          </a:prstGeom>
          <a:solidFill>
            <a:schemeClr val="tx2">
              <a:lumMod val="60000"/>
              <a:lumOff val="40000"/>
            </a:schemeClr>
          </a:solidFill>
          <a:ln w="9525">
            <a:noFill/>
            <a:miter lim="800000"/>
            <a:headEnd/>
            <a:tailEnd/>
          </a:ln>
        </p:spPr>
        <p:txBody>
          <a:bodyPr rot="0" vert="horz" wrap="square" lIns="91440" tIns="45720" rIns="91440" bIns="45720" anchor="t" anchorCtr="0">
            <a:noAutofit/>
          </a:bodyPr>
          <a:lstStyle/>
          <a:p>
            <a:pPr marL="0" marR="0" algn="ctr">
              <a:lnSpc>
                <a:spcPct val="115000"/>
              </a:lnSpc>
              <a:spcBef>
                <a:spcPts val="0"/>
              </a:spcBef>
              <a:spcAft>
                <a:spcPts val="1000"/>
              </a:spcAft>
            </a:pPr>
            <a:r>
              <a:rPr lang="en-US" b="1" dirty="0">
                <a:solidFill>
                  <a:schemeClr val="bg1"/>
                </a:solidFill>
                <a:effectLst/>
                <a:latin typeface="Calibri"/>
                <a:ea typeface="Calibri"/>
                <a:cs typeface="Times New Roman"/>
              </a:rPr>
              <a:t>Potential Causes</a:t>
            </a:r>
          </a:p>
        </p:txBody>
      </p:sp>
      <p:sp>
        <p:nvSpPr>
          <p:cNvPr id="15" name="Text Box 2"/>
          <p:cNvSpPr txBox="1">
            <a:spLocks noChangeArrowheads="1"/>
          </p:cNvSpPr>
          <p:nvPr/>
        </p:nvSpPr>
        <p:spPr bwMode="auto">
          <a:xfrm>
            <a:off x="5242827" y="1166817"/>
            <a:ext cx="2566563" cy="398807"/>
          </a:xfrm>
          <a:prstGeom prst="rect">
            <a:avLst/>
          </a:prstGeom>
          <a:solidFill>
            <a:srgbClr val="FF0000"/>
          </a:solidFill>
          <a:ln w="9525">
            <a:noFill/>
            <a:miter lim="800000"/>
            <a:headEnd/>
            <a:tailEnd/>
          </a:ln>
        </p:spPr>
        <p:txBody>
          <a:bodyPr rot="0" vert="horz" wrap="square" lIns="91440" tIns="45720" rIns="91440" bIns="45720" anchor="t" anchorCtr="0">
            <a:noAutofit/>
          </a:bodyPr>
          <a:lstStyle/>
          <a:p>
            <a:pPr marL="0" marR="0" algn="ctr">
              <a:lnSpc>
                <a:spcPct val="115000"/>
              </a:lnSpc>
              <a:spcBef>
                <a:spcPts val="0"/>
              </a:spcBef>
              <a:spcAft>
                <a:spcPts val="1000"/>
              </a:spcAft>
            </a:pPr>
            <a:r>
              <a:rPr lang="en-US" b="1" dirty="0">
                <a:solidFill>
                  <a:schemeClr val="bg1"/>
                </a:solidFill>
                <a:effectLst/>
                <a:latin typeface="Calibri"/>
                <a:ea typeface="Calibri"/>
              </a:rPr>
              <a:t>Potential Consequences</a:t>
            </a:r>
            <a:endParaRPr lang="en-US" b="1" dirty="0">
              <a:solidFill>
                <a:schemeClr val="bg1"/>
              </a:solidFill>
              <a:effectLst/>
              <a:latin typeface="Times New Roman"/>
              <a:ea typeface="Times New Roman"/>
            </a:endParaRPr>
          </a:p>
        </p:txBody>
      </p:sp>
      <p:sp>
        <p:nvSpPr>
          <p:cNvPr id="16" name="Text Box 2"/>
          <p:cNvSpPr txBox="1">
            <a:spLocks noChangeArrowheads="1"/>
          </p:cNvSpPr>
          <p:nvPr/>
        </p:nvSpPr>
        <p:spPr bwMode="auto">
          <a:xfrm>
            <a:off x="1204656" y="2554231"/>
            <a:ext cx="1919543" cy="537449"/>
          </a:xfrm>
          <a:prstGeom prst="rect">
            <a:avLst/>
          </a:prstGeom>
          <a:solidFill>
            <a:srgbClr val="FFC000"/>
          </a:solidFill>
          <a:ln w="9525">
            <a:noFill/>
            <a:miter lim="800000"/>
            <a:headEnd/>
            <a:tailEnd/>
          </a:ln>
        </p:spPr>
        <p:txBody>
          <a:bodyPr rot="0" vert="horz" wrap="square" lIns="91440" tIns="45720" rIns="91440" bIns="45720" anchor="t" anchorCtr="0">
            <a:noAutofit/>
          </a:bodyPr>
          <a:lstStyle/>
          <a:p>
            <a:pPr marL="0" marR="0" algn="ctr">
              <a:spcBef>
                <a:spcPts val="0"/>
              </a:spcBef>
              <a:spcAft>
                <a:spcPts val="0"/>
              </a:spcAft>
            </a:pPr>
            <a:r>
              <a:rPr lang="en-US" sz="1400" b="1" dirty="0">
                <a:solidFill>
                  <a:schemeClr val="accent2">
                    <a:lumMod val="75000"/>
                  </a:schemeClr>
                </a:solidFill>
                <a:latin typeface="Calibri"/>
                <a:ea typeface="Calibri"/>
                <a:cs typeface="Times New Roman"/>
              </a:rPr>
              <a:t>Delay financial reporting  by station</a:t>
            </a:r>
            <a:endParaRPr lang="en-US" sz="1400" b="1" dirty="0">
              <a:solidFill>
                <a:schemeClr val="accent2">
                  <a:lumMod val="75000"/>
                </a:schemeClr>
              </a:solidFill>
              <a:effectLst/>
              <a:latin typeface="Calibri"/>
              <a:ea typeface="Calibri"/>
              <a:cs typeface="Times New Roman"/>
            </a:endParaRPr>
          </a:p>
        </p:txBody>
      </p:sp>
      <p:sp>
        <p:nvSpPr>
          <p:cNvPr id="17" name="Text Box 2"/>
          <p:cNvSpPr txBox="1">
            <a:spLocks noChangeArrowheads="1"/>
          </p:cNvSpPr>
          <p:nvPr/>
        </p:nvSpPr>
        <p:spPr bwMode="auto">
          <a:xfrm>
            <a:off x="5562600" y="2550052"/>
            <a:ext cx="2399190" cy="519272"/>
          </a:xfrm>
          <a:prstGeom prst="rect">
            <a:avLst/>
          </a:prstGeom>
          <a:solidFill>
            <a:srgbClr val="D5742B"/>
          </a:solidFill>
          <a:ln w="9525">
            <a:noFill/>
            <a:miter lim="800000"/>
            <a:headEnd/>
            <a:tailEnd/>
          </a:ln>
        </p:spPr>
        <p:txBody>
          <a:bodyPr rot="0" vert="horz" wrap="square" lIns="91440" tIns="45720" rIns="91440" bIns="45720" anchor="t" anchorCtr="0">
            <a:noAutofit/>
          </a:bodyPr>
          <a:lstStyle/>
          <a:p>
            <a:pPr marL="0" marR="0" algn="ctr">
              <a:spcBef>
                <a:spcPts val="0"/>
              </a:spcBef>
              <a:spcAft>
                <a:spcPts val="0"/>
              </a:spcAft>
            </a:pPr>
            <a:r>
              <a:rPr lang="en-US" sz="1100" b="1" dirty="0">
                <a:solidFill>
                  <a:schemeClr val="bg1"/>
                </a:solidFill>
                <a:effectLst/>
                <a:latin typeface="Times New Roman"/>
                <a:ea typeface="Times New Roman"/>
              </a:rPr>
              <a:t>Failure to deliver on project work</a:t>
            </a:r>
          </a:p>
          <a:p>
            <a:pPr marL="0" marR="0" algn="ctr">
              <a:spcBef>
                <a:spcPts val="0"/>
              </a:spcBef>
              <a:spcAft>
                <a:spcPts val="0"/>
              </a:spcAft>
            </a:pPr>
            <a:r>
              <a:rPr lang="en-US" sz="1100" b="1" dirty="0">
                <a:solidFill>
                  <a:schemeClr val="bg1"/>
                </a:solidFill>
                <a:effectLst/>
                <a:latin typeface="Times New Roman"/>
                <a:ea typeface="Times New Roman"/>
              </a:rPr>
              <a:t>plans , ability to raise fund in future</a:t>
            </a:r>
          </a:p>
        </p:txBody>
      </p:sp>
      <p:sp>
        <p:nvSpPr>
          <p:cNvPr id="18" name="TextBox 17"/>
          <p:cNvSpPr txBox="1"/>
          <p:nvPr/>
        </p:nvSpPr>
        <p:spPr>
          <a:xfrm>
            <a:off x="1174969" y="4220833"/>
            <a:ext cx="2346857" cy="492443"/>
          </a:xfrm>
          <a:prstGeom prst="rect">
            <a:avLst/>
          </a:prstGeom>
          <a:noFill/>
        </p:spPr>
        <p:txBody>
          <a:bodyPr wrap="square" rtlCol="0">
            <a:spAutoFit/>
          </a:bodyPr>
          <a:lstStyle/>
          <a:p>
            <a:pPr algn="ctr"/>
            <a:r>
              <a:rPr lang="en-US" sz="1200" b="1" dirty="0"/>
              <a:t>Controls to Prevent causes</a:t>
            </a:r>
          </a:p>
          <a:p>
            <a:pPr algn="ctr"/>
            <a:r>
              <a:rPr lang="en-US" sz="1400" b="1" dirty="0">
                <a:solidFill>
                  <a:schemeClr val="tx2">
                    <a:lumMod val="60000"/>
                    <a:lumOff val="40000"/>
                  </a:schemeClr>
                </a:solidFill>
              </a:rPr>
              <a:t>Proactive controls</a:t>
            </a:r>
          </a:p>
        </p:txBody>
      </p:sp>
      <p:sp>
        <p:nvSpPr>
          <p:cNvPr id="20" name="TextBox 19"/>
          <p:cNvSpPr txBox="1"/>
          <p:nvPr/>
        </p:nvSpPr>
        <p:spPr>
          <a:xfrm>
            <a:off x="5256853" y="4242605"/>
            <a:ext cx="2205312" cy="492443"/>
          </a:xfrm>
          <a:prstGeom prst="rect">
            <a:avLst/>
          </a:prstGeom>
          <a:noFill/>
        </p:spPr>
        <p:txBody>
          <a:bodyPr wrap="square" rtlCol="0">
            <a:spAutoFit/>
          </a:bodyPr>
          <a:lstStyle/>
          <a:p>
            <a:pPr algn="ctr"/>
            <a:r>
              <a:rPr lang="en-US" sz="1200" b="1" dirty="0"/>
              <a:t>Controls to Reduce Impact</a:t>
            </a:r>
          </a:p>
          <a:p>
            <a:pPr algn="ctr"/>
            <a:r>
              <a:rPr lang="en-US" sz="1400" b="1" dirty="0">
                <a:solidFill>
                  <a:schemeClr val="accent2">
                    <a:lumMod val="75000"/>
                  </a:schemeClr>
                </a:solidFill>
              </a:rPr>
              <a:t>Mitigating controls</a:t>
            </a:r>
          </a:p>
        </p:txBody>
      </p:sp>
    </p:spTree>
    <p:extLst>
      <p:ext uri="{BB962C8B-B14F-4D97-AF65-F5344CB8AC3E}">
        <p14:creationId xmlns:p14="http://schemas.microsoft.com/office/powerpoint/2010/main" val="34208780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dirty="0"/>
              <a:t> </a:t>
            </a:r>
            <a:r>
              <a:rPr lang="en-US" b="1" dirty="0"/>
              <a:t>Analyzing Risk   (</a:t>
            </a:r>
            <a:r>
              <a:rPr lang="fr-FR" dirty="0"/>
              <a:t>Analyse de risque)</a:t>
            </a:r>
            <a:r>
              <a:rPr lang="en-US" b="1" dirty="0"/>
              <a:t> </a:t>
            </a:r>
          </a:p>
        </p:txBody>
      </p:sp>
      <p:sp>
        <p:nvSpPr>
          <p:cNvPr id="3" name="Content Placeholder 2"/>
          <p:cNvSpPr>
            <a:spLocks noGrp="1"/>
          </p:cNvSpPr>
          <p:nvPr>
            <p:ph idx="1"/>
          </p:nvPr>
        </p:nvSpPr>
        <p:spPr>
          <a:xfrm>
            <a:off x="375289" y="555605"/>
            <a:ext cx="8839200" cy="6108512"/>
          </a:xfrm>
        </p:spPr>
        <p:txBody>
          <a:bodyPr/>
          <a:lstStyle/>
          <a:p>
            <a:endParaRPr lang="en-US" sz="2800" dirty="0"/>
          </a:p>
          <a:p>
            <a:pPr marL="0" indent="0">
              <a:buNone/>
            </a:pPr>
            <a:endParaRPr lang="en-US" sz="2800" dirty="0"/>
          </a:p>
          <a:p>
            <a:pPr marL="0" indent="0">
              <a:buNone/>
            </a:pPr>
            <a:endParaRPr lang="en-US" sz="2800" dirty="0"/>
          </a:p>
          <a:p>
            <a:pPr marL="0" indent="0">
              <a:buNone/>
            </a:pPr>
            <a:endParaRPr lang="en-US" sz="2800" dirty="0"/>
          </a:p>
          <a:p>
            <a:endParaRPr lang="en-US" sz="2800" dirty="0"/>
          </a:p>
        </p:txBody>
      </p:sp>
      <p:pic>
        <p:nvPicPr>
          <p:cNvPr id="563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62400" y="4671952"/>
            <a:ext cx="2030374" cy="1554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0152" y="4958757"/>
            <a:ext cx="1381125" cy="1624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0152" y="731043"/>
            <a:ext cx="2388184" cy="1357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3299" y="821377"/>
            <a:ext cx="2328301" cy="1747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6"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53200" y="3795321"/>
            <a:ext cx="2438400" cy="2320970"/>
          </a:xfrm>
          <a:prstGeom prst="rect">
            <a:avLst/>
          </a:prstGeom>
          <a:noFill/>
          <a:ln>
            <a:noFill/>
          </a:ln>
          <a:effectLst>
            <a:outerShdw blurRad="50800" dist="50800" dir="5400000" algn="ctr" rotWithShape="0">
              <a:schemeClr val="accent3">
                <a:lumMod val="20000"/>
                <a:lumOff val="8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7"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71199" y="4888794"/>
            <a:ext cx="1724025" cy="151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8"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646255" y="609600"/>
            <a:ext cx="2756197"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329"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81000" y="2652629"/>
            <a:ext cx="2004652" cy="18406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315490" y="6407329"/>
            <a:ext cx="1371600" cy="307777"/>
          </a:xfrm>
          <a:prstGeom prst="rect">
            <a:avLst/>
          </a:prstGeom>
          <a:noFill/>
        </p:spPr>
        <p:txBody>
          <a:bodyPr wrap="square" rtlCol="0">
            <a:spAutoFit/>
          </a:bodyPr>
          <a:lstStyle/>
          <a:p>
            <a:pPr algn="ctr"/>
            <a:r>
              <a:rPr lang="en-US" sz="1400" b="1" dirty="0"/>
              <a:t>Brainstorm</a:t>
            </a:r>
          </a:p>
        </p:txBody>
      </p:sp>
      <p:sp>
        <p:nvSpPr>
          <p:cNvPr id="13" name="TextBox 12"/>
          <p:cNvSpPr txBox="1"/>
          <p:nvPr/>
        </p:nvSpPr>
        <p:spPr>
          <a:xfrm>
            <a:off x="1600200" y="2088356"/>
            <a:ext cx="1600200" cy="307777"/>
          </a:xfrm>
          <a:prstGeom prst="rect">
            <a:avLst/>
          </a:prstGeom>
          <a:noFill/>
        </p:spPr>
        <p:txBody>
          <a:bodyPr wrap="square" rtlCol="0">
            <a:spAutoFit/>
          </a:bodyPr>
          <a:lstStyle/>
          <a:p>
            <a:pPr algn="ctr"/>
            <a:r>
              <a:rPr lang="en-US" sz="1400" b="1" dirty="0"/>
              <a:t>Lesson Learnt</a:t>
            </a:r>
          </a:p>
        </p:txBody>
      </p:sp>
      <p:sp>
        <p:nvSpPr>
          <p:cNvPr id="14" name="TextBox 13"/>
          <p:cNvSpPr txBox="1"/>
          <p:nvPr/>
        </p:nvSpPr>
        <p:spPr>
          <a:xfrm>
            <a:off x="7079503" y="2617579"/>
            <a:ext cx="1371600" cy="307777"/>
          </a:xfrm>
          <a:prstGeom prst="rect">
            <a:avLst/>
          </a:prstGeom>
          <a:noFill/>
        </p:spPr>
        <p:txBody>
          <a:bodyPr wrap="square" rtlCol="0">
            <a:spAutoFit/>
          </a:bodyPr>
          <a:lstStyle/>
          <a:p>
            <a:pPr algn="ctr"/>
            <a:r>
              <a:rPr lang="en-US" sz="1400" b="1" dirty="0"/>
              <a:t>Interview</a:t>
            </a:r>
          </a:p>
        </p:txBody>
      </p:sp>
      <p:sp>
        <p:nvSpPr>
          <p:cNvPr id="15" name="TextBox 14"/>
          <p:cNvSpPr txBox="1"/>
          <p:nvPr/>
        </p:nvSpPr>
        <p:spPr>
          <a:xfrm>
            <a:off x="7620000" y="6140897"/>
            <a:ext cx="1371600" cy="523220"/>
          </a:xfrm>
          <a:prstGeom prst="rect">
            <a:avLst/>
          </a:prstGeom>
          <a:noFill/>
        </p:spPr>
        <p:txBody>
          <a:bodyPr wrap="square" rtlCol="0">
            <a:spAutoFit/>
          </a:bodyPr>
          <a:lstStyle/>
          <a:p>
            <a:pPr algn="ctr"/>
            <a:r>
              <a:rPr lang="en-US" sz="1400" b="1" dirty="0"/>
              <a:t>Statistical Analysis</a:t>
            </a:r>
          </a:p>
        </p:txBody>
      </p:sp>
      <p:sp>
        <p:nvSpPr>
          <p:cNvPr id="17" name="TextBox 16"/>
          <p:cNvSpPr txBox="1"/>
          <p:nvPr/>
        </p:nvSpPr>
        <p:spPr>
          <a:xfrm>
            <a:off x="1240418" y="4493265"/>
            <a:ext cx="1371600" cy="307777"/>
          </a:xfrm>
          <a:prstGeom prst="rect">
            <a:avLst/>
          </a:prstGeom>
          <a:noFill/>
        </p:spPr>
        <p:txBody>
          <a:bodyPr wrap="square" rtlCol="0">
            <a:spAutoFit/>
          </a:bodyPr>
          <a:lstStyle/>
          <a:p>
            <a:pPr algn="ctr"/>
            <a:r>
              <a:rPr lang="en-US" sz="1400" b="1" dirty="0"/>
              <a:t>Fault tree</a:t>
            </a:r>
          </a:p>
        </p:txBody>
      </p:sp>
      <p:sp>
        <p:nvSpPr>
          <p:cNvPr id="18" name="TextBox 17"/>
          <p:cNvSpPr txBox="1"/>
          <p:nvPr/>
        </p:nvSpPr>
        <p:spPr>
          <a:xfrm>
            <a:off x="4485876" y="6278769"/>
            <a:ext cx="1536561" cy="307777"/>
          </a:xfrm>
          <a:prstGeom prst="rect">
            <a:avLst/>
          </a:prstGeom>
          <a:noFill/>
        </p:spPr>
        <p:txBody>
          <a:bodyPr wrap="square" rtlCol="0">
            <a:spAutoFit/>
          </a:bodyPr>
          <a:lstStyle/>
          <a:p>
            <a:pPr algn="ctr"/>
            <a:r>
              <a:rPr lang="en-US" sz="1400" b="1" dirty="0"/>
              <a:t>Questionnaire</a:t>
            </a:r>
          </a:p>
        </p:txBody>
      </p:sp>
      <p:pic>
        <p:nvPicPr>
          <p:cNvPr id="56330" name="Picture 1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95224" y="2617579"/>
            <a:ext cx="2286000" cy="18070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6781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600200" y="0"/>
            <a:ext cx="7391400" cy="533400"/>
          </a:xfrm>
        </p:spPr>
        <p:txBody>
          <a:bodyPr/>
          <a:lstStyle/>
          <a:p>
            <a:r>
              <a:rPr lang="en-US" altLang="en-US" b="1" dirty="0"/>
              <a:t>Risk Evaluation  (</a:t>
            </a:r>
            <a:r>
              <a:rPr lang="fr-FR" dirty="0"/>
              <a:t>évaluation du risque)</a:t>
            </a:r>
            <a:endParaRPr lang="en-US" altLang="en-US" b="1" dirty="0"/>
          </a:p>
        </p:txBody>
      </p:sp>
      <p:sp>
        <p:nvSpPr>
          <p:cNvPr id="31747" name="Content Placeholder 2"/>
          <p:cNvSpPr>
            <a:spLocks noGrp="1"/>
          </p:cNvSpPr>
          <p:nvPr>
            <p:ph idx="1"/>
          </p:nvPr>
        </p:nvSpPr>
        <p:spPr>
          <a:xfrm>
            <a:off x="8906" y="609600"/>
            <a:ext cx="8839200" cy="5867400"/>
          </a:xfrm>
        </p:spPr>
        <p:txBody>
          <a:bodyPr/>
          <a:lstStyle/>
          <a:p>
            <a:pPr marL="0" indent="0">
              <a:buNone/>
            </a:pPr>
            <a:endParaRPr lang="en-US" altLang="en-US" sz="1600" dirty="0"/>
          </a:p>
          <a:p>
            <a:pPr marL="0" indent="0">
              <a:buNone/>
            </a:pPr>
            <a:endParaRPr lang="en-US" altLang="en-US" sz="1600" dirty="0"/>
          </a:p>
          <a:p>
            <a:pPr marL="0" indent="0">
              <a:buNone/>
            </a:pPr>
            <a:endParaRPr lang="en-US" altLang="en-US" sz="1600" dirty="0"/>
          </a:p>
          <a:p>
            <a:pPr marL="0" indent="0">
              <a:buNone/>
            </a:pPr>
            <a:endParaRPr lang="en-US" altLang="en-US" sz="1600" dirty="0"/>
          </a:p>
          <a:p>
            <a:pPr marL="0" indent="0">
              <a:buNone/>
            </a:pPr>
            <a:endParaRPr lang="en-US" altLang="en-US" sz="1600" dirty="0"/>
          </a:p>
          <a:p>
            <a:pPr marL="0" indent="0">
              <a:buNone/>
            </a:pPr>
            <a:endParaRPr lang="en-US" altLang="en-US" sz="1600" dirty="0"/>
          </a:p>
          <a:p>
            <a:pPr marL="0" indent="0">
              <a:buNone/>
            </a:pPr>
            <a:endParaRPr lang="en-US" altLang="en-US" sz="1600" dirty="0"/>
          </a:p>
          <a:p>
            <a:pPr marL="0" indent="0">
              <a:buNone/>
            </a:pPr>
            <a:endParaRPr lang="en-US" altLang="en-US" sz="1600" dirty="0"/>
          </a:p>
          <a:p>
            <a:pPr marL="0" indent="0">
              <a:buNone/>
            </a:pPr>
            <a:r>
              <a:rPr lang="en-US" altLang="en-US" sz="1600" b="1" dirty="0"/>
              <a:t>Likelihood</a:t>
            </a:r>
          </a:p>
          <a:p>
            <a:pPr marL="0" indent="0">
              <a:buNone/>
            </a:pPr>
            <a:endParaRPr lang="en-US" altLang="en-US" sz="1600" dirty="0"/>
          </a:p>
        </p:txBody>
      </p:sp>
      <p:graphicFrame>
        <p:nvGraphicFramePr>
          <p:cNvPr id="3" name="Table 2"/>
          <p:cNvGraphicFramePr>
            <a:graphicFrameLocks noGrp="1"/>
          </p:cNvGraphicFramePr>
          <p:nvPr>
            <p:extLst>
              <p:ext uri="{D42A27DB-BD31-4B8C-83A1-F6EECF244321}">
                <p14:modId xmlns:p14="http://schemas.microsoft.com/office/powerpoint/2010/main" val="1076759395"/>
              </p:ext>
            </p:extLst>
          </p:nvPr>
        </p:nvGraphicFramePr>
        <p:xfrm>
          <a:off x="304800" y="622935"/>
          <a:ext cx="2181860" cy="1333500"/>
        </p:xfrm>
        <a:graphic>
          <a:graphicData uri="http://schemas.openxmlformats.org/drawingml/2006/table">
            <a:tbl>
              <a:tblPr firstRow="1" firstCol="1" bandRow="1">
                <a:tableStyleId>{5C22544A-7EE6-4342-B048-85BDC9FD1C3A}</a:tableStyleId>
              </a:tblPr>
              <a:tblGrid>
                <a:gridCol w="638175">
                  <a:extLst>
                    <a:ext uri="{9D8B030D-6E8A-4147-A177-3AD203B41FA5}">
                      <a16:colId xmlns:a16="http://schemas.microsoft.com/office/drawing/2014/main" val="20000"/>
                    </a:ext>
                  </a:extLst>
                </a:gridCol>
                <a:gridCol w="1543685">
                  <a:extLst>
                    <a:ext uri="{9D8B030D-6E8A-4147-A177-3AD203B41FA5}">
                      <a16:colId xmlns:a16="http://schemas.microsoft.com/office/drawing/2014/main" val="20001"/>
                    </a:ext>
                  </a:extLst>
                </a:gridCol>
              </a:tblGrid>
              <a:tr h="381000">
                <a:tc gridSpan="2">
                  <a:txBody>
                    <a:bodyPr/>
                    <a:lstStyle/>
                    <a:p>
                      <a:pPr marL="0" marR="0">
                        <a:lnSpc>
                          <a:spcPct val="115000"/>
                        </a:lnSpc>
                        <a:spcBef>
                          <a:spcPts val="0"/>
                        </a:spcBef>
                        <a:spcAft>
                          <a:spcPts val="0"/>
                        </a:spcAft>
                      </a:pPr>
                      <a:r>
                        <a:rPr lang="en-US" sz="1600" dirty="0">
                          <a:effectLst/>
                        </a:rPr>
                        <a:t>Likelihood</a:t>
                      </a:r>
                      <a:endParaRPr lang="en-US" sz="1600" dirty="0">
                        <a:effectLst/>
                        <a:latin typeface="Calibri"/>
                        <a:ea typeface="Calibri"/>
                        <a:cs typeface="Times New Roman"/>
                      </a:endParaRPr>
                    </a:p>
                  </a:txBody>
                  <a:tcPr marL="68580" marR="68580" marT="0" marB="0" anchor="b"/>
                </a:tc>
                <a:tc hMerge="1">
                  <a:txBody>
                    <a:bodyPr/>
                    <a:lstStyle/>
                    <a:p>
                      <a:endParaRPr lang="en-US"/>
                    </a:p>
                  </a:txBody>
                  <a:tcPr/>
                </a:tc>
                <a:extLst>
                  <a:ext uri="{0D108BD9-81ED-4DB2-BD59-A6C34878D82A}">
                    <a16:rowId xmlns:a16="http://schemas.microsoft.com/office/drawing/2014/main" val="10000"/>
                  </a:ext>
                </a:extLst>
              </a:tr>
              <a:tr h="190500">
                <a:tc>
                  <a:txBody>
                    <a:bodyPr/>
                    <a:lstStyle/>
                    <a:p>
                      <a:pPr marL="0" marR="0" algn="ctr">
                        <a:lnSpc>
                          <a:spcPct val="115000"/>
                        </a:lnSpc>
                        <a:spcBef>
                          <a:spcPts val="0"/>
                        </a:spcBef>
                        <a:spcAft>
                          <a:spcPts val="0"/>
                        </a:spcAft>
                      </a:pPr>
                      <a:r>
                        <a:rPr lang="en-US" sz="1100">
                          <a:effectLst/>
                        </a:rPr>
                        <a:t>5</a:t>
                      </a:r>
                      <a:endParaRPr lang="en-US" sz="11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100">
                          <a:effectLst/>
                        </a:rPr>
                        <a:t>Happens regularly</a:t>
                      </a:r>
                      <a:endParaRPr lang="en-US" sz="1100">
                        <a:effectLst/>
                        <a:latin typeface="Calibri"/>
                        <a:ea typeface="Calibri"/>
                        <a:cs typeface="Times New Roman"/>
                      </a:endParaRPr>
                    </a:p>
                  </a:txBody>
                  <a:tcPr marL="68580" marR="68580" marT="0" marB="0" anchor="b"/>
                </a:tc>
                <a:extLst>
                  <a:ext uri="{0D108BD9-81ED-4DB2-BD59-A6C34878D82A}">
                    <a16:rowId xmlns:a16="http://schemas.microsoft.com/office/drawing/2014/main" val="10001"/>
                  </a:ext>
                </a:extLst>
              </a:tr>
              <a:tr h="190500">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100">
                          <a:effectLst/>
                        </a:rPr>
                        <a:t>Probable at some point</a:t>
                      </a:r>
                      <a:endParaRPr lang="en-US" sz="1100">
                        <a:effectLst/>
                        <a:latin typeface="Calibri"/>
                        <a:ea typeface="Calibri"/>
                        <a:cs typeface="Times New Roman"/>
                      </a:endParaRPr>
                    </a:p>
                  </a:txBody>
                  <a:tcPr marL="68580" marR="68580" marT="0" marB="0" anchor="b"/>
                </a:tc>
                <a:extLst>
                  <a:ext uri="{0D108BD9-81ED-4DB2-BD59-A6C34878D82A}">
                    <a16:rowId xmlns:a16="http://schemas.microsoft.com/office/drawing/2014/main" val="10002"/>
                  </a:ext>
                </a:extLst>
              </a:tr>
              <a:tr h="190500">
                <a:tc>
                  <a:txBody>
                    <a:bodyPr/>
                    <a:lstStyle/>
                    <a:p>
                      <a:pPr marL="0" marR="0" algn="ctr">
                        <a:lnSpc>
                          <a:spcPct val="115000"/>
                        </a:lnSpc>
                        <a:spcBef>
                          <a:spcPts val="0"/>
                        </a:spcBef>
                        <a:spcAft>
                          <a:spcPts val="0"/>
                        </a:spcAft>
                      </a:pPr>
                      <a:r>
                        <a:rPr lang="en-US" sz="1100">
                          <a:effectLst/>
                        </a:rPr>
                        <a:t>3</a:t>
                      </a:r>
                      <a:endParaRPr lang="en-US" sz="11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100">
                          <a:effectLst/>
                        </a:rPr>
                        <a:t>Possible</a:t>
                      </a:r>
                      <a:endParaRPr lang="en-US" sz="1100">
                        <a:effectLst/>
                        <a:latin typeface="Calibri"/>
                        <a:ea typeface="Calibri"/>
                        <a:cs typeface="Times New Roman"/>
                      </a:endParaRPr>
                    </a:p>
                  </a:txBody>
                  <a:tcPr marL="68580" marR="68580" marT="0" marB="0" anchor="b"/>
                </a:tc>
                <a:extLst>
                  <a:ext uri="{0D108BD9-81ED-4DB2-BD59-A6C34878D82A}">
                    <a16:rowId xmlns:a16="http://schemas.microsoft.com/office/drawing/2014/main" val="10003"/>
                  </a:ext>
                </a:extLst>
              </a:tr>
              <a:tr h="190500">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100">
                          <a:effectLst/>
                        </a:rPr>
                        <a:t>Possible but unlikely</a:t>
                      </a:r>
                      <a:endParaRPr lang="en-US" sz="1100">
                        <a:effectLst/>
                        <a:latin typeface="Calibri"/>
                        <a:ea typeface="Calibri"/>
                        <a:cs typeface="Times New Roman"/>
                      </a:endParaRPr>
                    </a:p>
                  </a:txBody>
                  <a:tcPr marL="68580" marR="68580" marT="0" marB="0" anchor="b"/>
                </a:tc>
                <a:extLst>
                  <a:ext uri="{0D108BD9-81ED-4DB2-BD59-A6C34878D82A}">
                    <a16:rowId xmlns:a16="http://schemas.microsoft.com/office/drawing/2014/main" val="10004"/>
                  </a:ext>
                </a:extLst>
              </a:tr>
              <a:tr h="190500">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100" dirty="0">
                          <a:effectLst/>
                        </a:rPr>
                        <a:t>Inconceivable</a:t>
                      </a:r>
                      <a:endParaRPr lang="en-US" sz="11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5"/>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595048562"/>
              </p:ext>
            </p:extLst>
          </p:nvPr>
        </p:nvGraphicFramePr>
        <p:xfrm>
          <a:off x="2528083" y="1905989"/>
          <a:ext cx="2581275" cy="1333500"/>
        </p:xfrm>
        <a:graphic>
          <a:graphicData uri="http://schemas.openxmlformats.org/drawingml/2006/table">
            <a:tbl>
              <a:tblPr firstRow="1" firstCol="1" bandRow="1">
                <a:tableStyleId>{5C22544A-7EE6-4342-B048-85BDC9FD1C3A}</a:tableStyleId>
              </a:tblPr>
              <a:tblGrid>
                <a:gridCol w="638175">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tblGrid>
              <a:tr h="381000">
                <a:tc gridSpan="2">
                  <a:txBody>
                    <a:bodyPr/>
                    <a:lstStyle/>
                    <a:p>
                      <a:pPr marL="0" marR="0">
                        <a:lnSpc>
                          <a:spcPct val="115000"/>
                        </a:lnSpc>
                        <a:spcBef>
                          <a:spcPts val="0"/>
                        </a:spcBef>
                        <a:spcAft>
                          <a:spcPts val="0"/>
                        </a:spcAft>
                      </a:pPr>
                      <a:r>
                        <a:rPr lang="en-US" sz="1600" dirty="0">
                          <a:effectLst/>
                        </a:rPr>
                        <a:t>Impact</a:t>
                      </a:r>
                      <a:endParaRPr lang="en-US" sz="1600" dirty="0">
                        <a:effectLst/>
                        <a:latin typeface="Calibri"/>
                        <a:ea typeface="Calibri"/>
                        <a:cs typeface="Times New Roman"/>
                      </a:endParaRPr>
                    </a:p>
                  </a:txBody>
                  <a:tcPr marL="68580" marR="68580" marT="0" marB="0" anchor="b"/>
                </a:tc>
                <a:tc hMerge="1">
                  <a:txBody>
                    <a:bodyPr/>
                    <a:lstStyle/>
                    <a:p>
                      <a:endParaRPr lang="en-US"/>
                    </a:p>
                  </a:txBody>
                  <a:tcPr/>
                </a:tc>
                <a:extLst>
                  <a:ext uri="{0D108BD9-81ED-4DB2-BD59-A6C34878D82A}">
                    <a16:rowId xmlns:a16="http://schemas.microsoft.com/office/drawing/2014/main" val="10000"/>
                  </a:ext>
                </a:extLst>
              </a:tr>
              <a:tr h="190500">
                <a:tc>
                  <a:txBody>
                    <a:bodyPr/>
                    <a:lstStyle/>
                    <a:p>
                      <a:pPr marL="0" marR="0" algn="ctr">
                        <a:lnSpc>
                          <a:spcPct val="115000"/>
                        </a:lnSpc>
                        <a:spcBef>
                          <a:spcPts val="0"/>
                        </a:spcBef>
                        <a:spcAft>
                          <a:spcPts val="0"/>
                        </a:spcAft>
                      </a:pPr>
                      <a:r>
                        <a:rPr lang="en-US" sz="1100">
                          <a:effectLst/>
                        </a:rPr>
                        <a:t>5</a:t>
                      </a:r>
                      <a:endParaRPr lang="en-US" sz="11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100" dirty="0">
                          <a:effectLst/>
                        </a:rPr>
                        <a:t>Catastrophic</a:t>
                      </a:r>
                      <a:endParaRPr lang="en-US" sz="11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1"/>
                  </a:ext>
                </a:extLst>
              </a:tr>
              <a:tr h="190500">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100">
                          <a:effectLst/>
                        </a:rPr>
                        <a:t>Very serious</a:t>
                      </a:r>
                      <a:endParaRPr lang="en-US" sz="1100">
                        <a:effectLst/>
                        <a:latin typeface="Calibri"/>
                        <a:ea typeface="Calibri"/>
                        <a:cs typeface="Times New Roman"/>
                      </a:endParaRPr>
                    </a:p>
                  </a:txBody>
                  <a:tcPr marL="68580" marR="68580" marT="0" marB="0" anchor="b"/>
                </a:tc>
                <a:extLst>
                  <a:ext uri="{0D108BD9-81ED-4DB2-BD59-A6C34878D82A}">
                    <a16:rowId xmlns:a16="http://schemas.microsoft.com/office/drawing/2014/main" val="10002"/>
                  </a:ext>
                </a:extLst>
              </a:tr>
              <a:tr h="190500">
                <a:tc>
                  <a:txBody>
                    <a:bodyPr/>
                    <a:lstStyle/>
                    <a:p>
                      <a:pPr marL="0" marR="0" algn="ctr">
                        <a:lnSpc>
                          <a:spcPct val="115000"/>
                        </a:lnSpc>
                        <a:spcBef>
                          <a:spcPts val="0"/>
                        </a:spcBef>
                        <a:spcAft>
                          <a:spcPts val="0"/>
                        </a:spcAft>
                      </a:pPr>
                      <a:r>
                        <a:rPr lang="en-US" sz="1100">
                          <a:effectLst/>
                        </a:rPr>
                        <a:t>3</a:t>
                      </a:r>
                      <a:endParaRPr lang="en-US" sz="11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100">
                          <a:effectLst/>
                        </a:rPr>
                        <a:t>Moderate to serious damage</a:t>
                      </a:r>
                      <a:endParaRPr lang="en-US" sz="1100">
                        <a:effectLst/>
                        <a:latin typeface="Calibri"/>
                        <a:ea typeface="Calibri"/>
                        <a:cs typeface="Times New Roman"/>
                      </a:endParaRPr>
                    </a:p>
                  </a:txBody>
                  <a:tcPr marL="68580" marR="68580" marT="0" marB="0" anchor="b"/>
                </a:tc>
                <a:extLst>
                  <a:ext uri="{0D108BD9-81ED-4DB2-BD59-A6C34878D82A}">
                    <a16:rowId xmlns:a16="http://schemas.microsoft.com/office/drawing/2014/main" val="10003"/>
                  </a:ext>
                </a:extLst>
              </a:tr>
              <a:tr h="190500">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100">
                          <a:effectLst/>
                        </a:rPr>
                        <a:t>Moderate damage</a:t>
                      </a:r>
                      <a:endParaRPr lang="en-US" sz="1100">
                        <a:effectLst/>
                        <a:latin typeface="Calibri"/>
                        <a:ea typeface="Calibri"/>
                        <a:cs typeface="Times New Roman"/>
                      </a:endParaRPr>
                    </a:p>
                  </a:txBody>
                  <a:tcPr marL="68580" marR="68580" marT="0" marB="0" anchor="b"/>
                </a:tc>
                <a:extLst>
                  <a:ext uri="{0D108BD9-81ED-4DB2-BD59-A6C34878D82A}">
                    <a16:rowId xmlns:a16="http://schemas.microsoft.com/office/drawing/2014/main" val="10004"/>
                  </a:ext>
                </a:extLst>
              </a:tr>
              <a:tr h="190500">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100" dirty="0">
                          <a:effectLst/>
                        </a:rPr>
                        <a:t>Negligible damage</a:t>
                      </a:r>
                      <a:endParaRPr lang="en-US" sz="11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5"/>
                  </a:ext>
                </a:extLst>
              </a:tr>
            </a:tbl>
          </a:graphicData>
        </a:graphic>
      </p:graphicFrame>
      <p:sp>
        <p:nvSpPr>
          <p:cNvPr id="5" name="Up Arrow 4"/>
          <p:cNvSpPr/>
          <p:nvPr/>
        </p:nvSpPr>
        <p:spPr>
          <a:xfrm flipH="1">
            <a:off x="2566060" y="612074"/>
            <a:ext cx="283230" cy="1181100"/>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2707675" y="1539834"/>
            <a:ext cx="2068185" cy="3048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Table 1"/>
          <p:cNvGraphicFramePr>
            <a:graphicFrameLocks noGrp="1"/>
          </p:cNvGraphicFramePr>
          <p:nvPr>
            <p:extLst>
              <p:ext uri="{D42A27DB-BD31-4B8C-83A1-F6EECF244321}">
                <p14:modId xmlns:p14="http://schemas.microsoft.com/office/powerpoint/2010/main" val="4017816198"/>
              </p:ext>
            </p:extLst>
          </p:nvPr>
        </p:nvGraphicFramePr>
        <p:xfrm>
          <a:off x="269769" y="3276600"/>
          <a:ext cx="4800601" cy="3402330"/>
        </p:xfrm>
        <a:graphic>
          <a:graphicData uri="http://schemas.openxmlformats.org/drawingml/2006/table">
            <a:tbl>
              <a:tblPr firstRow="1" firstCol="1" bandRow="1"/>
              <a:tblGrid>
                <a:gridCol w="1075770">
                  <a:extLst>
                    <a:ext uri="{9D8B030D-6E8A-4147-A177-3AD203B41FA5}">
                      <a16:colId xmlns:a16="http://schemas.microsoft.com/office/drawing/2014/main" val="20000"/>
                    </a:ext>
                  </a:extLst>
                </a:gridCol>
                <a:gridCol w="549546">
                  <a:extLst>
                    <a:ext uri="{9D8B030D-6E8A-4147-A177-3AD203B41FA5}">
                      <a16:colId xmlns:a16="http://schemas.microsoft.com/office/drawing/2014/main" val="20001"/>
                    </a:ext>
                  </a:extLst>
                </a:gridCol>
                <a:gridCol w="2206554">
                  <a:extLst>
                    <a:ext uri="{9D8B030D-6E8A-4147-A177-3AD203B41FA5}">
                      <a16:colId xmlns:a16="http://schemas.microsoft.com/office/drawing/2014/main" val="20002"/>
                    </a:ext>
                  </a:extLst>
                </a:gridCol>
                <a:gridCol w="968731">
                  <a:extLst>
                    <a:ext uri="{9D8B030D-6E8A-4147-A177-3AD203B41FA5}">
                      <a16:colId xmlns:a16="http://schemas.microsoft.com/office/drawing/2014/main" val="20003"/>
                    </a:ext>
                  </a:extLst>
                </a:gridCol>
              </a:tblGrid>
              <a:tr h="0">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Times New Roman"/>
                        </a:rPr>
                        <a:t>Rating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Times New Roman"/>
                        </a:rPr>
                        <a:t>Criteria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Probability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marL="0" marR="0">
                        <a:lnSpc>
                          <a:spcPct val="115000"/>
                        </a:lnSpc>
                        <a:spcBef>
                          <a:spcPts val="0"/>
                        </a:spcBef>
                        <a:spcAft>
                          <a:spcPts val="0"/>
                        </a:spcAft>
                      </a:pPr>
                      <a:r>
                        <a:rPr lang="en-US" sz="1100">
                          <a:effectLst/>
                          <a:latin typeface="Calibri"/>
                          <a:ea typeface="Calibri"/>
                          <a:cs typeface="Times New Roman"/>
                        </a:rPr>
                        <a:t>Almost certain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Times New Roman"/>
                        </a:rPr>
                        <a:t>It is expected to happen. Will certainly happen this fiscal year or during the three year period of the Service Plan.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80% to 100% or once a year or more frequently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marL="0" marR="0">
                        <a:lnSpc>
                          <a:spcPct val="115000"/>
                        </a:lnSpc>
                        <a:spcBef>
                          <a:spcPts val="0"/>
                        </a:spcBef>
                        <a:spcAft>
                          <a:spcPts val="0"/>
                        </a:spcAft>
                      </a:pPr>
                      <a:r>
                        <a:rPr lang="en-US" sz="1100">
                          <a:effectLst/>
                          <a:latin typeface="Calibri"/>
                          <a:ea typeface="Calibri"/>
                          <a:cs typeface="Times New Roman"/>
                        </a:rPr>
                        <a:t>Likely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We expect it to happen. It would be  surprising if this did not happen.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61% to 79% or once every 3yrs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marL="0" marR="0">
                        <a:lnSpc>
                          <a:spcPct val="115000"/>
                        </a:lnSpc>
                        <a:spcBef>
                          <a:spcPts val="0"/>
                        </a:spcBef>
                        <a:spcAft>
                          <a:spcPts val="0"/>
                        </a:spcAft>
                      </a:pPr>
                      <a:r>
                        <a:rPr lang="en-US" sz="1100">
                          <a:effectLst/>
                          <a:latin typeface="Calibri"/>
                          <a:ea typeface="Calibri"/>
                          <a:cs typeface="Times New Roman"/>
                        </a:rPr>
                        <a:t>Possible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Just as likely to happen as not.  We don't expect it to happen, but there is a chance.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40% to 60% or once every 5yrs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marL="0" marR="0">
                        <a:lnSpc>
                          <a:spcPct val="115000"/>
                        </a:lnSpc>
                        <a:spcBef>
                          <a:spcPts val="0"/>
                        </a:spcBef>
                        <a:spcAft>
                          <a:spcPts val="0"/>
                        </a:spcAft>
                      </a:pPr>
                      <a:r>
                        <a:rPr lang="en-US" sz="1100">
                          <a:effectLst/>
                          <a:latin typeface="Calibri"/>
                          <a:ea typeface="Calibri"/>
                          <a:cs typeface="Times New Roman"/>
                        </a:rPr>
                        <a:t>Unlikely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Times New Roman"/>
                        </a:rPr>
                        <a:t>Not anticipated.  We won't worry about it happening.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11% to 39% or once every 15 years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marL="0" marR="0">
                        <a:lnSpc>
                          <a:spcPct val="115000"/>
                        </a:lnSpc>
                        <a:spcBef>
                          <a:spcPts val="0"/>
                        </a:spcBef>
                        <a:spcAft>
                          <a:spcPts val="0"/>
                        </a:spcAft>
                      </a:pPr>
                      <a:r>
                        <a:rPr lang="en-US" sz="1100" dirty="0">
                          <a:effectLst/>
                          <a:latin typeface="Calibri"/>
                          <a:ea typeface="Calibri"/>
                          <a:cs typeface="Times New Roman"/>
                        </a:rPr>
                        <a:t>Almost certain not to happen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It would be surprising if this happened.  There would have to be a combination of unlikely events for it to happen.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Times New Roman"/>
                        </a:rPr>
                        <a:t>0 to 10% or once every 25 years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571653496"/>
              </p:ext>
            </p:extLst>
          </p:nvPr>
        </p:nvGraphicFramePr>
        <p:xfrm>
          <a:off x="5257800" y="598220"/>
          <a:ext cx="3810000" cy="6065095"/>
        </p:xfrm>
        <a:graphic>
          <a:graphicData uri="http://schemas.openxmlformats.org/drawingml/2006/table">
            <a:tbl>
              <a:tblPr firstRow="1" firstCol="1" bandRow="1"/>
              <a:tblGrid>
                <a:gridCol w="1219200">
                  <a:extLst>
                    <a:ext uri="{9D8B030D-6E8A-4147-A177-3AD203B41FA5}">
                      <a16:colId xmlns:a16="http://schemas.microsoft.com/office/drawing/2014/main" val="20000"/>
                    </a:ext>
                  </a:extLst>
                </a:gridCol>
                <a:gridCol w="557373">
                  <a:extLst>
                    <a:ext uri="{9D8B030D-6E8A-4147-A177-3AD203B41FA5}">
                      <a16:colId xmlns:a16="http://schemas.microsoft.com/office/drawing/2014/main" val="20001"/>
                    </a:ext>
                  </a:extLst>
                </a:gridCol>
                <a:gridCol w="2033427">
                  <a:extLst>
                    <a:ext uri="{9D8B030D-6E8A-4147-A177-3AD203B41FA5}">
                      <a16:colId xmlns:a16="http://schemas.microsoft.com/office/drawing/2014/main" val="20002"/>
                    </a:ext>
                  </a:extLst>
                </a:gridCol>
              </a:tblGrid>
              <a:tr h="342580">
                <a:tc>
                  <a:txBody>
                    <a:bodyPr/>
                    <a:lstStyle/>
                    <a:p>
                      <a:pPr marL="0" marR="0" algn="ctr">
                        <a:lnSpc>
                          <a:spcPct val="115000"/>
                        </a:lnSpc>
                        <a:spcBef>
                          <a:spcPts val="0"/>
                        </a:spcBef>
                        <a:spcAft>
                          <a:spcPts val="0"/>
                        </a:spcAft>
                      </a:pPr>
                      <a:r>
                        <a:rPr lang="en-US" sz="1100" dirty="0">
                          <a:effectLst/>
                          <a:latin typeface="Calibri"/>
                          <a:ea typeface="Calibri"/>
                          <a:cs typeface="Times New Roman"/>
                        </a:rPr>
                        <a:t>Consequence/</a:t>
                      </a:r>
                    </a:p>
                    <a:p>
                      <a:pPr marL="0" marR="0" algn="ctr">
                        <a:lnSpc>
                          <a:spcPct val="115000"/>
                        </a:lnSpc>
                        <a:spcBef>
                          <a:spcPts val="0"/>
                        </a:spcBef>
                        <a:spcAft>
                          <a:spcPts val="0"/>
                        </a:spcAft>
                      </a:pPr>
                      <a:r>
                        <a:rPr lang="en-US" sz="1100" dirty="0">
                          <a:effectLst/>
                          <a:latin typeface="Calibri"/>
                          <a:ea typeface="Calibri"/>
                          <a:cs typeface="Times New Roman"/>
                        </a:rPr>
                        <a:t>Impact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Rating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Criteria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24894">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Times New Roman"/>
                        </a:rPr>
                        <a:t>Catastrophic </a:t>
                      </a:r>
                      <a:endParaRPr lang="en-US" sz="1100" dirty="0">
                        <a:effectLst/>
                        <a:latin typeface="Calibri"/>
                        <a:ea typeface="Calibri"/>
                        <a:cs typeface="Times New Roman"/>
                      </a:endParaRPr>
                    </a:p>
                    <a:p>
                      <a:pPr marL="0" marR="0">
                        <a:lnSpc>
                          <a:spcPct val="115000"/>
                        </a:lnSpc>
                        <a:spcBef>
                          <a:spcPts val="0"/>
                        </a:spcBef>
                        <a:spcAft>
                          <a:spcPts val="0"/>
                        </a:spcAft>
                      </a:pPr>
                      <a:r>
                        <a:rPr lang="en-US" sz="1100" dirty="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Times New Roman"/>
                        </a:rPr>
                        <a:t>- Major problem from which there is no recovery. - Significant damage to credibility or integrity. - Complete loss of ability to deliver a critical program. </a:t>
                      </a:r>
                      <a:endParaRPr lang="en-US"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24894">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Times New Roman"/>
                        </a:rPr>
                        <a:t>Major </a:t>
                      </a:r>
                      <a:endParaRPr lang="en-US" sz="1100" dirty="0">
                        <a:effectLst/>
                        <a:latin typeface="Calibri"/>
                        <a:ea typeface="Calibri"/>
                        <a:cs typeface="Times New Roman"/>
                      </a:endParaRPr>
                    </a:p>
                    <a:p>
                      <a:pPr marL="0" marR="0">
                        <a:lnSpc>
                          <a:spcPct val="115000"/>
                        </a:lnSpc>
                        <a:spcBef>
                          <a:spcPts val="0"/>
                        </a:spcBef>
                        <a:spcAft>
                          <a:spcPts val="0"/>
                        </a:spcAft>
                      </a:pPr>
                      <a:r>
                        <a:rPr lang="en-US" sz="1100" dirty="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Times New Roman"/>
                        </a:rPr>
                        <a:t>- Event requires a major realignment of how service is delivered. -Significant event which has a long recovery period. - Failure to deliver a major commitment </a:t>
                      </a:r>
                      <a:endParaRPr lang="en-US"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70731">
                <a:tc>
                  <a:txBody>
                    <a:bodyPr/>
                    <a:lstStyle/>
                    <a:p>
                      <a:pPr marL="0" marR="0">
                        <a:lnSpc>
                          <a:spcPct val="115000"/>
                        </a:lnSpc>
                        <a:spcBef>
                          <a:spcPts val="0"/>
                        </a:spcBef>
                        <a:spcAft>
                          <a:spcPts val="0"/>
                        </a:spcAft>
                      </a:pPr>
                      <a:r>
                        <a:rPr lang="en-US" sz="1100">
                          <a:solidFill>
                            <a:srgbClr val="000000"/>
                          </a:solidFill>
                          <a:effectLst/>
                          <a:latin typeface="Calibri"/>
                          <a:ea typeface="Calibri"/>
                          <a:cs typeface="Times New Roman"/>
                        </a:rPr>
                        <a:t>Moderate </a:t>
                      </a:r>
                      <a:endParaRPr lang="en-US" sz="1100">
                        <a:effectLst/>
                        <a:latin typeface="Calibri"/>
                        <a:ea typeface="Calibri"/>
                        <a:cs typeface="Times New Roman"/>
                      </a:endParaRPr>
                    </a:p>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Times New Roman"/>
                        </a:rPr>
                        <a:t>- Recovery from the event requires cooperation across departments. </a:t>
                      </a:r>
                      <a:endParaRPr lang="en-US" sz="1100" dirty="0">
                        <a:effectLst/>
                        <a:latin typeface="Calibri"/>
                        <a:ea typeface="Calibri"/>
                        <a:cs typeface="Times New Roman"/>
                      </a:endParaRPr>
                    </a:p>
                    <a:p>
                      <a:pPr marL="0" marR="0">
                        <a:lnSpc>
                          <a:spcPct val="115000"/>
                        </a:lnSpc>
                        <a:spcBef>
                          <a:spcPts val="0"/>
                        </a:spcBef>
                        <a:spcAft>
                          <a:spcPts val="0"/>
                        </a:spcAft>
                      </a:pPr>
                      <a:r>
                        <a:rPr lang="en-US" sz="1100" dirty="0">
                          <a:solidFill>
                            <a:srgbClr val="000000"/>
                          </a:solidFill>
                          <a:effectLst/>
                          <a:latin typeface="Calibri"/>
                          <a:ea typeface="Calibri"/>
                          <a:cs typeface="Times New Roman"/>
                        </a:rPr>
                        <a:t>- May generate media attention </a:t>
                      </a:r>
                      <a:endParaRPr lang="en-US"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143000">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Times New Roman"/>
                        </a:rPr>
                        <a:t>Minor </a:t>
                      </a:r>
                      <a:endParaRPr lang="en-US" sz="1100" dirty="0">
                        <a:effectLst/>
                        <a:latin typeface="Calibri"/>
                        <a:ea typeface="Calibri"/>
                        <a:cs typeface="Times New Roman"/>
                      </a:endParaRPr>
                    </a:p>
                    <a:p>
                      <a:pPr marL="0" marR="0">
                        <a:lnSpc>
                          <a:spcPct val="115000"/>
                        </a:lnSpc>
                        <a:spcBef>
                          <a:spcPts val="0"/>
                        </a:spcBef>
                        <a:spcAft>
                          <a:spcPts val="0"/>
                        </a:spcAft>
                      </a:pPr>
                      <a:r>
                        <a:rPr lang="en-US" sz="1100" dirty="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Times New Roman"/>
                        </a:rPr>
                        <a:t>- Can be dealt with at a unit level but requires Executive notification. - Delay in funding or change in funding criteria. - Stakeholder or client would take note. </a:t>
                      </a:r>
                      <a:endParaRPr lang="en-US"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224894">
                <a:tc>
                  <a:txBody>
                    <a:bodyPr/>
                    <a:lstStyle/>
                    <a:p>
                      <a:pPr marL="0" marR="0">
                        <a:lnSpc>
                          <a:spcPct val="115000"/>
                        </a:lnSpc>
                        <a:spcBef>
                          <a:spcPts val="0"/>
                        </a:spcBef>
                        <a:spcAft>
                          <a:spcPts val="0"/>
                        </a:spcAft>
                      </a:pPr>
                      <a:r>
                        <a:rPr lang="en-US" sz="1100">
                          <a:solidFill>
                            <a:srgbClr val="000000"/>
                          </a:solidFill>
                          <a:effectLst/>
                          <a:latin typeface="Calibri"/>
                          <a:ea typeface="Calibri"/>
                          <a:cs typeface="Times New Roman"/>
                        </a:rPr>
                        <a:t>Insignificant </a:t>
                      </a:r>
                      <a:endParaRPr lang="en-US" sz="1100">
                        <a:effectLst/>
                        <a:latin typeface="Calibri"/>
                        <a:ea typeface="Calibri"/>
                        <a:cs typeface="Times New Roman"/>
                      </a:endParaRPr>
                    </a:p>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Times New Roman"/>
                        </a:rPr>
                        <a:t>Can be dealt with internally at the unit level. </a:t>
                      </a:r>
                      <a:endParaRPr lang="en-US" sz="1100" dirty="0">
                        <a:effectLst/>
                        <a:latin typeface="Calibri"/>
                        <a:ea typeface="Calibri"/>
                        <a:cs typeface="Times New Roman"/>
                      </a:endParaRPr>
                    </a:p>
                    <a:p>
                      <a:pPr marL="0" marR="0">
                        <a:lnSpc>
                          <a:spcPct val="115000"/>
                        </a:lnSpc>
                        <a:spcBef>
                          <a:spcPts val="0"/>
                        </a:spcBef>
                        <a:spcAft>
                          <a:spcPts val="0"/>
                        </a:spcAft>
                      </a:pPr>
                      <a:r>
                        <a:rPr lang="en-US" sz="1100" dirty="0">
                          <a:solidFill>
                            <a:srgbClr val="000000"/>
                          </a:solidFill>
                          <a:effectLst/>
                          <a:latin typeface="Calibri"/>
                          <a:ea typeface="Calibri"/>
                          <a:cs typeface="Times New Roman"/>
                        </a:rPr>
                        <a:t>- No escalation of the issue required. - No media attention. </a:t>
                      </a:r>
                      <a:endParaRPr lang="en-US" sz="1100" dirty="0">
                        <a:effectLst/>
                        <a:latin typeface="Calibri"/>
                        <a:ea typeface="Calibri"/>
                        <a:cs typeface="Times New Roman"/>
                      </a:endParaRPr>
                    </a:p>
                    <a:p>
                      <a:pPr marL="0" marR="0">
                        <a:lnSpc>
                          <a:spcPct val="115000"/>
                        </a:lnSpc>
                        <a:spcBef>
                          <a:spcPts val="0"/>
                        </a:spcBef>
                        <a:spcAft>
                          <a:spcPts val="0"/>
                        </a:spcAft>
                      </a:pPr>
                      <a:r>
                        <a:rPr lang="en-US" sz="1100" dirty="0">
                          <a:solidFill>
                            <a:srgbClr val="000000"/>
                          </a:solidFill>
                          <a:effectLst/>
                          <a:latin typeface="Calibri"/>
                          <a:ea typeface="Calibri"/>
                          <a:cs typeface="Times New Roman"/>
                        </a:rPr>
                        <a:t>- No or manageable stakeholder or client interest. </a:t>
                      </a:r>
                      <a:endParaRPr lang="en-US"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600200" y="0"/>
            <a:ext cx="7391400" cy="533400"/>
          </a:xfrm>
        </p:spPr>
        <p:txBody>
          <a:bodyPr/>
          <a:lstStyle/>
          <a:p>
            <a:r>
              <a:rPr lang="en-US" altLang="en-US" b="1" dirty="0"/>
              <a:t>           CONTENTS</a:t>
            </a:r>
          </a:p>
        </p:txBody>
      </p:sp>
      <p:sp>
        <p:nvSpPr>
          <p:cNvPr id="15363" name="Content Placeholder 2"/>
          <p:cNvSpPr>
            <a:spLocks noGrp="1"/>
          </p:cNvSpPr>
          <p:nvPr>
            <p:ph idx="1"/>
          </p:nvPr>
        </p:nvSpPr>
        <p:spPr>
          <a:xfrm>
            <a:off x="152400" y="609600"/>
            <a:ext cx="8839200" cy="6134372"/>
          </a:xfrm>
        </p:spPr>
        <p:txBody>
          <a:bodyPr/>
          <a:lstStyle/>
          <a:p>
            <a:pPr marL="0" indent="0">
              <a:buNone/>
            </a:pPr>
            <a:r>
              <a:rPr lang="en-US" altLang="en-US" sz="1800" dirty="0"/>
              <a:t>	                		</a:t>
            </a:r>
          </a:p>
          <a:p>
            <a:pPr marL="463550" indent="0">
              <a:buNone/>
            </a:pPr>
            <a:endParaRPr lang="en-US" altLang="en-US" sz="2400" dirty="0"/>
          </a:p>
          <a:p>
            <a:pPr marL="463550" indent="0">
              <a:buNone/>
            </a:pPr>
            <a:r>
              <a:rPr lang="en-US" altLang="en-US" sz="2400" dirty="0"/>
              <a:t>Why are we here</a:t>
            </a:r>
          </a:p>
          <a:p>
            <a:pPr marL="463550" indent="0">
              <a:buNone/>
            </a:pPr>
            <a:r>
              <a:rPr lang="en-US" altLang="en-US" sz="2400" dirty="0"/>
              <a:t>Why talk about Risk (</a:t>
            </a:r>
            <a:r>
              <a:rPr lang="en-US" altLang="en-US" sz="2400" dirty="0" err="1"/>
              <a:t>Risques</a:t>
            </a:r>
            <a:r>
              <a:rPr lang="en-US" altLang="en-US" sz="2400" dirty="0"/>
              <a:t>)</a:t>
            </a:r>
          </a:p>
          <a:p>
            <a:pPr marL="463550" indent="0">
              <a:buNone/>
            </a:pPr>
            <a:r>
              <a:rPr lang="en-US" altLang="en-US" sz="2400" dirty="0"/>
              <a:t>Risk Management  (</a:t>
            </a:r>
            <a:r>
              <a:rPr lang="fr-FR" sz="2400" dirty="0"/>
              <a:t>Gestion des risques)</a:t>
            </a:r>
            <a:endParaRPr lang="en-US" altLang="en-US" sz="2400" dirty="0"/>
          </a:p>
          <a:p>
            <a:pPr marL="463550" indent="0">
              <a:buNone/>
            </a:pPr>
            <a:r>
              <a:rPr lang="en-US" altLang="en-US" sz="2400" dirty="0"/>
              <a:t>The Risk Management Process</a:t>
            </a:r>
          </a:p>
          <a:p>
            <a:pPr marL="463550" indent="0">
              <a:buNone/>
            </a:pPr>
            <a:r>
              <a:rPr lang="en-US" altLang="en-US" sz="2400" dirty="0"/>
              <a:t>	- Risk Context (</a:t>
            </a:r>
            <a:r>
              <a:rPr lang="fr-FR" sz="2400" dirty="0"/>
              <a:t>Contexte de risque)</a:t>
            </a:r>
            <a:endParaRPr lang="en-US" altLang="en-US" sz="2400" dirty="0"/>
          </a:p>
          <a:p>
            <a:pPr marL="463550" indent="0">
              <a:buNone/>
            </a:pPr>
            <a:r>
              <a:rPr lang="en-US" altLang="en-US" sz="2400" dirty="0"/>
              <a:t>	- Identifying Risk (</a:t>
            </a:r>
            <a:r>
              <a:rPr lang="fr-FR" sz="2400" dirty="0"/>
              <a:t>Identifier le risque)</a:t>
            </a:r>
            <a:endParaRPr lang="en-US" altLang="en-US" sz="2400" dirty="0"/>
          </a:p>
          <a:p>
            <a:pPr marL="463550" indent="0">
              <a:buNone/>
            </a:pPr>
            <a:r>
              <a:rPr lang="en-US" altLang="en-US" sz="2400" dirty="0"/>
              <a:t>	- Analyzing Risk (</a:t>
            </a:r>
            <a:r>
              <a:rPr lang="fr-FR" sz="2400" dirty="0"/>
              <a:t>Analyse du risque)</a:t>
            </a:r>
            <a:endParaRPr lang="en-US" altLang="en-US" sz="2400" dirty="0"/>
          </a:p>
          <a:p>
            <a:pPr marL="463550" indent="0">
              <a:buNone/>
            </a:pPr>
            <a:r>
              <a:rPr lang="en-US" altLang="en-US" sz="2400" dirty="0"/>
              <a:t>	- Risk Evaluation (</a:t>
            </a:r>
            <a:r>
              <a:rPr lang="fr-FR" sz="2400" dirty="0"/>
              <a:t>évaluation du risque)</a:t>
            </a:r>
            <a:endParaRPr lang="en-US" altLang="en-US" sz="2400" dirty="0"/>
          </a:p>
          <a:p>
            <a:pPr marL="463550" indent="0">
              <a:buNone/>
            </a:pPr>
            <a:r>
              <a:rPr lang="en-US" altLang="en-US" sz="2400" dirty="0"/>
              <a:t>Risk Assessment Template &amp; Register</a:t>
            </a:r>
          </a:p>
          <a:p>
            <a:pPr marL="463550" indent="0">
              <a:buNone/>
            </a:pPr>
            <a:r>
              <a:rPr lang="en-US" altLang="en-US" sz="2400" dirty="0"/>
              <a:t>IITA Global Risk categories (</a:t>
            </a:r>
            <a:r>
              <a:rPr lang="fr-FR" sz="2400" dirty="0"/>
              <a:t>Catégories de risque IITA)</a:t>
            </a:r>
            <a:endParaRPr lang="en-US" altLang="en-US" sz="2400" dirty="0"/>
          </a:p>
          <a:p>
            <a:pPr marL="0" indent="0">
              <a:buNone/>
            </a:pPr>
            <a:endParaRPr lang="en-US" altLang="en-US" sz="2400" dirty="0"/>
          </a:p>
          <a:p>
            <a:endParaRPr lang="en-US" altLang="en-US" sz="2400" dirty="0"/>
          </a:p>
          <a:p>
            <a:endParaRPr lang="en-US" altLang="en-US" sz="2400" dirty="0"/>
          </a:p>
          <a:p>
            <a:pPr marL="0" indent="0">
              <a:buNone/>
            </a:pPr>
            <a:endParaRPr lang="en-US" altLang="en-US" sz="2400" dirty="0"/>
          </a:p>
          <a:p>
            <a:pPr marL="0" indent="0">
              <a:buNone/>
            </a:pPr>
            <a:endParaRPr lang="en-US" altLang="en-US" sz="2400" dirty="0"/>
          </a:p>
        </p:txBody>
      </p:sp>
      <p:pic>
        <p:nvPicPr>
          <p:cNvPr id="7" name="Picture 6" descr="hectare seed yam farm">
            <a:hlinkClick r:id="rId3"/>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756062"/>
            <a:ext cx="2673985" cy="191960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b="1" dirty="0"/>
              <a:t>IITA Risk Assessment Template</a:t>
            </a:r>
          </a:p>
        </p:txBody>
      </p:sp>
      <p:sp>
        <p:nvSpPr>
          <p:cNvPr id="3" name="Content Placeholder 2"/>
          <p:cNvSpPr>
            <a:spLocks noGrp="1"/>
          </p:cNvSpPr>
          <p:nvPr>
            <p:ph idx="1"/>
          </p:nvPr>
        </p:nvSpPr>
        <p:spPr/>
        <p:txBody>
          <a:bodyPr/>
          <a:lstStyle/>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128503199"/>
              </p:ext>
            </p:extLst>
          </p:nvPr>
        </p:nvGraphicFramePr>
        <p:xfrm>
          <a:off x="316675" y="1517514"/>
          <a:ext cx="8534402" cy="2908572"/>
        </p:xfrm>
        <a:graphic>
          <a:graphicData uri="http://schemas.openxmlformats.org/drawingml/2006/table">
            <a:tbl>
              <a:tblPr/>
              <a:tblGrid>
                <a:gridCol w="389218">
                  <a:extLst>
                    <a:ext uri="{9D8B030D-6E8A-4147-A177-3AD203B41FA5}">
                      <a16:colId xmlns:a16="http://schemas.microsoft.com/office/drawing/2014/main" val="20000"/>
                    </a:ext>
                  </a:extLst>
                </a:gridCol>
                <a:gridCol w="1800130">
                  <a:extLst>
                    <a:ext uri="{9D8B030D-6E8A-4147-A177-3AD203B41FA5}">
                      <a16:colId xmlns:a16="http://schemas.microsoft.com/office/drawing/2014/main" val="20001"/>
                    </a:ext>
                  </a:extLst>
                </a:gridCol>
                <a:gridCol w="316238">
                  <a:extLst>
                    <a:ext uri="{9D8B030D-6E8A-4147-A177-3AD203B41FA5}">
                      <a16:colId xmlns:a16="http://schemas.microsoft.com/office/drawing/2014/main" val="20002"/>
                    </a:ext>
                  </a:extLst>
                </a:gridCol>
                <a:gridCol w="334484">
                  <a:extLst>
                    <a:ext uri="{9D8B030D-6E8A-4147-A177-3AD203B41FA5}">
                      <a16:colId xmlns:a16="http://schemas.microsoft.com/office/drawing/2014/main" val="20003"/>
                    </a:ext>
                  </a:extLst>
                </a:gridCol>
                <a:gridCol w="283804">
                  <a:extLst>
                    <a:ext uri="{9D8B030D-6E8A-4147-A177-3AD203B41FA5}">
                      <a16:colId xmlns:a16="http://schemas.microsoft.com/office/drawing/2014/main" val="20004"/>
                    </a:ext>
                  </a:extLst>
                </a:gridCol>
                <a:gridCol w="227044">
                  <a:extLst>
                    <a:ext uri="{9D8B030D-6E8A-4147-A177-3AD203B41FA5}">
                      <a16:colId xmlns:a16="http://schemas.microsoft.com/office/drawing/2014/main" val="20005"/>
                    </a:ext>
                  </a:extLst>
                </a:gridCol>
                <a:gridCol w="389218">
                  <a:extLst>
                    <a:ext uri="{9D8B030D-6E8A-4147-A177-3AD203B41FA5}">
                      <a16:colId xmlns:a16="http://schemas.microsoft.com/office/drawing/2014/main" val="20006"/>
                    </a:ext>
                  </a:extLst>
                </a:gridCol>
                <a:gridCol w="1161571">
                  <a:extLst>
                    <a:ext uri="{9D8B030D-6E8A-4147-A177-3AD203B41FA5}">
                      <a16:colId xmlns:a16="http://schemas.microsoft.com/office/drawing/2014/main" val="20007"/>
                    </a:ext>
                  </a:extLst>
                </a:gridCol>
                <a:gridCol w="1329826">
                  <a:extLst>
                    <a:ext uri="{9D8B030D-6E8A-4147-A177-3AD203B41FA5}">
                      <a16:colId xmlns:a16="http://schemas.microsoft.com/office/drawing/2014/main" val="20008"/>
                    </a:ext>
                  </a:extLst>
                </a:gridCol>
                <a:gridCol w="389218">
                  <a:extLst>
                    <a:ext uri="{9D8B030D-6E8A-4147-A177-3AD203B41FA5}">
                      <a16:colId xmlns:a16="http://schemas.microsoft.com/office/drawing/2014/main" val="20009"/>
                    </a:ext>
                  </a:extLst>
                </a:gridCol>
                <a:gridCol w="908173">
                  <a:extLst>
                    <a:ext uri="{9D8B030D-6E8A-4147-A177-3AD203B41FA5}">
                      <a16:colId xmlns:a16="http://schemas.microsoft.com/office/drawing/2014/main" val="20010"/>
                    </a:ext>
                  </a:extLst>
                </a:gridCol>
                <a:gridCol w="1005478">
                  <a:extLst>
                    <a:ext uri="{9D8B030D-6E8A-4147-A177-3AD203B41FA5}">
                      <a16:colId xmlns:a16="http://schemas.microsoft.com/office/drawing/2014/main" val="20011"/>
                    </a:ext>
                  </a:extLst>
                </a:gridCol>
              </a:tblGrid>
              <a:tr h="106681">
                <a:tc>
                  <a:txBody>
                    <a:bodyPr/>
                    <a:lstStyle/>
                    <a:p>
                      <a:pPr algn="l" fontAlgn="b"/>
                      <a:r>
                        <a:rPr lang="en-US" sz="700" b="0" i="0" u="none" strike="noStrike" dirty="0">
                          <a:solidFill>
                            <a:srgbClr val="000000"/>
                          </a:solidFill>
                          <a:effectLst/>
                          <a:latin typeface="Calibri"/>
                        </a:rPr>
                        <a:t> </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0"/>
                  </a:ext>
                </a:extLst>
              </a:tr>
              <a:tr h="160021">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gridSpan="3">
                  <a:txBody>
                    <a:bodyPr/>
                    <a:lstStyle/>
                    <a:p>
                      <a:pPr algn="l" fontAlgn="b"/>
                      <a:r>
                        <a:rPr lang="en-US" sz="1200" b="1" i="0" u="none" strike="noStrike" dirty="0">
                          <a:solidFill>
                            <a:srgbClr val="E36C0A"/>
                          </a:solidFill>
                          <a:effectLst/>
                          <a:latin typeface="Lucida Sans"/>
                        </a:rPr>
                        <a:t>     Risk Register Template</a:t>
                      </a:r>
                    </a:p>
                  </a:txBody>
                  <a:tcPr marL="113431" marR="0" marT="0"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dirty="0">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01"/>
                  </a:ext>
                </a:extLst>
              </a:tr>
              <a:tr h="106681">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02"/>
                  </a:ext>
                </a:extLst>
              </a:tr>
              <a:tr h="549405">
                <a:tc gridSpan="12">
                  <a:txBody>
                    <a:bodyPr/>
                    <a:lstStyle/>
                    <a:p>
                      <a:pPr algn="l" fontAlgn="b"/>
                      <a:r>
                        <a:rPr lang="en-US" sz="700" b="0" i="0" u="none" strike="noStrike" dirty="0">
                          <a:solidFill>
                            <a:srgbClr val="000000"/>
                          </a:solidFill>
                          <a:effectLst/>
                          <a:latin typeface="Lucida Sans"/>
                        </a:rPr>
                        <a:t>The Institute requires every Unit, Project, or activity to periodically carry out and maintain records of significant risks to its operations and existence. This template has been designed to start the process of identifying risks. Kindly examine your Unit, Project, or Activity and operations in consultation with other unit/project personnel and provide the information required in the template. Identified risks could arise from internal (</a:t>
                      </a:r>
                      <a:r>
                        <a:rPr lang="en-US" sz="700" b="0" i="0" u="none" strike="noStrike" dirty="0" err="1">
                          <a:solidFill>
                            <a:srgbClr val="000000"/>
                          </a:solidFill>
                          <a:effectLst/>
                          <a:latin typeface="Lucida Sans"/>
                        </a:rPr>
                        <a:t>i</a:t>
                      </a:r>
                      <a:r>
                        <a:rPr lang="en-US" sz="700" b="0" i="0" u="none" strike="noStrike" dirty="0">
                          <a:solidFill>
                            <a:srgbClr val="000000"/>
                          </a:solidFill>
                          <a:effectLst/>
                          <a:latin typeface="Lucida Sans"/>
                        </a:rPr>
                        <a:t>) or external (x) sources. Please indicate this by placing an </a:t>
                      </a:r>
                      <a:r>
                        <a:rPr lang="en-US" sz="700" b="1" i="0" u="none" strike="noStrike" dirty="0">
                          <a:solidFill>
                            <a:srgbClr val="FF0000"/>
                          </a:solidFill>
                          <a:effectLst/>
                          <a:latin typeface="Lucida Sans"/>
                        </a:rPr>
                        <a:t>"</a:t>
                      </a:r>
                      <a:r>
                        <a:rPr lang="en-US" sz="700" b="1" i="0" u="none" strike="noStrike" dirty="0" err="1">
                          <a:solidFill>
                            <a:srgbClr val="FF0000"/>
                          </a:solidFill>
                          <a:effectLst/>
                          <a:latin typeface="Lucida Sans"/>
                        </a:rPr>
                        <a:t>i</a:t>
                      </a:r>
                      <a:r>
                        <a:rPr lang="en-US" sz="700" b="1" i="0" u="none" strike="noStrike" dirty="0">
                          <a:solidFill>
                            <a:srgbClr val="FF0000"/>
                          </a:solidFill>
                          <a:effectLst/>
                          <a:latin typeface="Lucida Sans"/>
                        </a:rPr>
                        <a:t>"</a:t>
                      </a:r>
                      <a:r>
                        <a:rPr lang="en-US" sz="700" b="0" i="0" u="none" strike="noStrike" dirty="0">
                          <a:solidFill>
                            <a:srgbClr val="000000"/>
                          </a:solidFill>
                          <a:effectLst/>
                          <a:latin typeface="Lucida Sans"/>
                        </a:rPr>
                        <a:t> or </a:t>
                      </a:r>
                      <a:r>
                        <a:rPr lang="en-US" sz="700" b="1" i="0" u="none" strike="noStrike" dirty="0">
                          <a:solidFill>
                            <a:srgbClr val="FF0000"/>
                          </a:solidFill>
                          <a:effectLst/>
                          <a:latin typeface="Lucida Sans"/>
                        </a:rPr>
                        <a:t>"e"</a:t>
                      </a:r>
                      <a:r>
                        <a:rPr lang="en-US" sz="700" b="0" i="0" u="none" strike="noStrike" dirty="0">
                          <a:solidFill>
                            <a:srgbClr val="000000"/>
                          </a:solidFill>
                          <a:effectLst/>
                          <a:latin typeface="Lucida Sans"/>
                        </a:rPr>
                        <a:t> in the appropriate column.                                                                                                                                                                                                                                                                                                                                                                                                                                                                                                                                                                                                                                                                                                                                                                                                                                                                                                                                                                                                                                                               Risk is the uncertainty of outcome of actions and events that we see or sense around us in our day to day work environment. Likelihood refers to the possibility of occurrence while Impact refers to how </a:t>
                      </a:r>
                      <a:r>
                        <a:rPr lang="en-US" sz="700" b="1" i="0" u="none" strike="noStrike" dirty="0">
                          <a:solidFill>
                            <a:srgbClr val="000000"/>
                          </a:solidFill>
                          <a:effectLst/>
                          <a:latin typeface="Lucida Sans"/>
                        </a:rPr>
                        <a:t>mild or severe </a:t>
                      </a:r>
                      <a:r>
                        <a:rPr lang="en-US" sz="700" b="0" i="0" u="none" strike="noStrike" dirty="0">
                          <a:solidFill>
                            <a:srgbClr val="000000"/>
                          </a:solidFill>
                          <a:effectLst/>
                          <a:latin typeface="Lucida Sans"/>
                        </a:rPr>
                        <a:t>such an</a:t>
                      </a:r>
                      <a:r>
                        <a:rPr lang="en-US" sz="700" b="1" i="0" u="none" strike="noStrike" dirty="0">
                          <a:solidFill>
                            <a:srgbClr val="000000"/>
                          </a:solidFill>
                          <a:effectLst/>
                          <a:latin typeface="Lucida Sans"/>
                        </a:rPr>
                        <a:t> </a:t>
                      </a:r>
                      <a:r>
                        <a:rPr lang="en-US" sz="700" b="0" i="0" u="none" strike="noStrike" dirty="0">
                          <a:solidFill>
                            <a:srgbClr val="000000"/>
                          </a:solidFill>
                          <a:effectLst/>
                          <a:latin typeface="Lucida Sans"/>
                        </a:rPr>
                        <a:t>occurrence would be.</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112015">
                <a:tc gridSpan="12">
                  <a:txBody>
                    <a:bodyPr/>
                    <a:lstStyle/>
                    <a:p>
                      <a:pPr algn="l" fontAlgn="b"/>
                      <a:endParaRPr lang="en-US" sz="700" b="0" i="0" u="none" strike="noStrike">
                        <a:solidFill>
                          <a:srgbClr val="000000"/>
                        </a:solidFill>
                        <a:effectLst/>
                        <a:latin typeface="Lucida Sans"/>
                      </a:endParaRP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r h="224030">
                <a:tc gridSpan="12">
                  <a:txBody>
                    <a:bodyPr/>
                    <a:lstStyle/>
                    <a:p>
                      <a:pPr algn="l" fontAlgn="b"/>
                      <a:r>
                        <a:rPr lang="en-US" sz="600" b="0" i="0" u="none" strike="noStrike">
                          <a:solidFill>
                            <a:srgbClr val="000000"/>
                          </a:solidFill>
                          <a:effectLst/>
                          <a:latin typeface="Lucida Sans"/>
                        </a:rPr>
                        <a:t> -</a:t>
                      </a:r>
                      <a:r>
                        <a:rPr lang="en-US" sz="500" b="0" i="0" u="none" strike="noStrike">
                          <a:solidFill>
                            <a:srgbClr val="000000"/>
                          </a:solidFill>
                          <a:effectLst/>
                          <a:latin typeface="Times New Roman"/>
                        </a:rPr>
                        <a:t>       </a:t>
                      </a:r>
                      <a:r>
                        <a:rPr lang="en-US" sz="600" b="0" i="0" u="none" strike="noStrike">
                          <a:solidFill>
                            <a:srgbClr val="000000"/>
                          </a:solidFill>
                          <a:effectLst/>
                          <a:latin typeface="Lucida Sans"/>
                        </a:rPr>
                        <a:t>Rank Likelihood on a </a:t>
                      </a:r>
                      <a:r>
                        <a:rPr lang="en-US" sz="600" b="1" i="0" u="none" strike="noStrike">
                          <a:solidFill>
                            <a:srgbClr val="000000"/>
                          </a:solidFill>
                          <a:effectLst/>
                          <a:latin typeface="Lucida Sans"/>
                        </a:rPr>
                        <a:t>scale of 1 to 5</a:t>
                      </a:r>
                      <a:r>
                        <a:rPr lang="en-US" sz="600" b="0" i="0" u="none" strike="noStrike">
                          <a:solidFill>
                            <a:srgbClr val="000000"/>
                          </a:solidFill>
                          <a:effectLst/>
                          <a:latin typeface="Lucida Sans"/>
                        </a:rPr>
                        <a:t> where 1=inconceivable, 2=possible but unlikely, 3=possible, 4=probable at some point, 5=happens regularly                                                                                                                                                        -     Rank Impact on a scale of 1 to 5 where 1=negligible damage, 2=moderate damage, 3=moderate to serious damage, 4=very serious damage, 5=catastrophic</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5"/>
                  </a:ext>
                </a:extLst>
              </a:tr>
              <a:tr h="106681">
                <a:tc>
                  <a:txBody>
                    <a:bodyPr/>
                    <a:lstStyle/>
                    <a:p>
                      <a:pPr algn="l" fontAlgn="b"/>
                      <a:endParaRPr lang="en-US" sz="600" b="0" i="0" u="none" strike="noStrike">
                        <a:solidFill>
                          <a:srgbClr val="000000"/>
                        </a:solidFill>
                        <a:effectLst/>
                        <a:latin typeface="Lucida Sans"/>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06"/>
                  </a:ext>
                </a:extLst>
              </a:tr>
              <a:tr h="112015">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629416">
                <a:tc>
                  <a:txBody>
                    <a:bodyPr/>
                    <a:lstStyle/>
                    <a:p>
                      <a:pPr algn="l" fontAlgn="ctr"/>
                      <a:r>
                        <a:rPr lang="en-US" sz="700" b="1" i="0" u="none" strike="noStrike">
                          <a:solidFill>
                            <a:srgbClr val="000000"/>
                          </a:solidFill>
                          <a:effectLst/>
                          <a:latin typeface="Calibri"/>
                        </a:rPr>
                        <a:t>S/N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700" b="1" i="0" u="none" strike="noStrike">
                          <a:solidFill>
                            <a:srgbClr val="000000"/>
                          </a:solidFill>
                          <a:effectLst/>
                          <a:latin typeface="Calibri"/>
                        </a:rPr>
                        <a:t>Identified Risk Description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700" b="1" i="0" u="none" strike="noStrike">
                          <a:solidFill>
                            <a:srgbClr val="000000"/>
                          </a:solidFill>
                          <a:effectLst/>
                          <a:latin typeface="Calibri"/>
                        </a:rPr>
                        <a:t>Internal  (I)/ or External (X)</a:t>
                      </a:r>
                    </a:p>
                  </a:txBody>
                  <a:tcPr marL="0" marR="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t"/>
                      <a:r>
                        <a:rPr lang="en-US" sz="700" b="1" i="0" u="none" strike="noStrike">
                          <a:solidFill>
                            <a:srgbClr val="000000"/>
                          </a:solidFill>
                          <a:effectLst/>
                          <a:latin typeface="Calibri"/>
                        </a:rPr>
                        <a:t>Likelihood of occurrence</a:t>
                      </a:r>
                    </a:p>
                  </a:txBody>
                  <a:tcPr marL="0" marR="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t"/>
                      <a:r>
                        <a:rPr lang="en-US" sz="700" b="1" i="0" u="none" strike="noStrike">
                          <a:solidFill>
                            <a:srgbClr val="000000"/>
                          </a:solidFill>
                          <a:effectLst/>
                          <a:latin typeface="Calibri"/>
                        </a:rPr>
                        <a:t>Impact on Operations</a:t>
                      </a:r>
                    </a:p>
                  </a:txBody>
                  <a:tcPr marL="0" marR="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700" b="1" i="0" u="none" strike="noStrike">
                          <a:solidFill>
                            <a:srgbClr val="000000"/>
                          </a:solidFill>
                          <a:effectLst/>
                          <a:latin typeface="Calibri"/>
                        </a:rPr>
                        <a:t>Likelihood  X  Impact </a:t>
                      </a:r>
                    </a:p>
                  </a:txBody>
                  <a:tcPr marL="0" marR="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700" b="1" i="0" u="none" strike="noStrike">
                          <a:solidFill>
                            <a:srgbClr val="000000"/>
                          </a:solidFill>
                          <a:effectLst/>
                          <a:latin typeface="Calibri"/>
                        </a:rPr>
                        <a:t>Weight  </a:t>
                      </a:r>
                      <a:r>
                        <a:rPr lang="en-US" sz="900" b="1" i="0" u="none" strike="noStrike">
                          <a:solidFill>
                            <a:srgbClr val="000000"/>
                          </a:solidFill>
                          <a:effectLst/>
                          <a:latin typeface="Calibri"/>
                        </a:rPr>
                        <a:t>%</a:t>
                      </a:r>
                      <a:endParaRPr lang="en-US" sz="700" b="1" i="0" u="none" strike="noStrike">
                        <a:solidFill>
                          <a:srgbClr val="000000"/>
                        </a:solidFill>
                        <a:effectLst/>
                        <a:latin typeface="Calibri"/>
                      </a:endParaRPr>
                    </a:p>
                  </a:txBody>
                  <a:tcPr marL="0" marR="0"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700" b="1" i="0" u="none" strike="noStrike">
                          <a:solidFill>
                            <a:srgbClr val="000000"/>
                          </a:solidFill>
                          <a:effectLst/>
                          <a:latin typeface="Calibri"/>
                        </a:rPr>
                        <a:t>Current efforts/control in place (Please refer to your Unit’s procedure, manual, business continuity plan, SOP, and operating practices, etc.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700" b="1" i="0" u="none" strike="noStrike">
                          <a:solidFill>
                            <a:srgbClr val="000000"/>
                          </a:solidFill>
                          <a:effectLst/>
                          <a:latin typeface="Calibri"/>
                        </a:rPr>
                        <a:t>Control Gaps (identified deficiencies and reasons)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700" b="1" i="0" u="none" strike="noStrike">
                          <a:solidFill>
                            <a:srgbClr val="000000"/>
                          </a:solidFill>
                          <a:effectLst/>
                          <a:latin typeface="Calibri"/>
                        </a:rPr>
                        <a:t>Residual Risk Rating</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700" b="1" i="0" u="none" strike="noStrike">
                          <a:solidFill>
                            <a:srgbClr val="000000"/>
                          </a:solidFill>
                          <a:effectLst/>
                          <a:latin typeface="Calibri"/>
                        </a:rPr>
                        <a:t>Additional Controls Required (to address inadequacies in the current procedures and practices, SOP, etc.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700" b="1" i="0" u="none" strike="noStrike">
                          <a:solidFill>
                            <a:srgbClr val="000000"/>
                          </a:solidFill>
                          <a:effectLst/>
                          <a:latin typeface="Calibri"/>
                        </a:rPr>
                        <a:t>Person Responsible for further actions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38685">
                <a:tc>
                  <a:txBody>
                    <a:bodyPr/>
                    <a:lstStyle/>
                    <a:p>
                      <a:pPr algn="just" fontAlgn="t"/>
                      <a:r>
                        <a:rPr lang="en-US" sz="900" b="1" i="0" u="none" strike="noStrike">
                          <a:solidFill>
                            <a:srgbClr val="000000"/>
                          </a:solidFill>
                          <a:effectLst/>
                          <a:latin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9900"/>
                    </a:solidFill>
                  </a:tcPr>
                </a:tc>
                <a:tc>
                  <a:txBody>
                    <a:bodyPr/>
                    <a:lstStyle/>
                    <a:p>
                      <a:pPr algn="just" fontAlgn="t"/>
                      <a:r>
                        <a:rPr lang="en-US" sz="900" b="1" i="0" u="none" strike="noStrike">
                          <a:solidFill>
                            <a:srgbClr val="000000"/>
                          </a:solidFill>
                          <a:effectLst/>
                          <a:latin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fontAlgn="t"/>
                      <a:r>
                        <a:rPr lang="en-US" sz="900" b="1" i="0" u="none" strike="noStrike">
                          <a:solidFill>
                            <a:srgbClr val="000000"/>
                          </a:solidFill>
                          <a:effectLst/>
                          <a:latin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9900"/>
                    </a:solidFill>
                  </a:tcPr>
                </a:tc>
                <a:tc>
                  <a:txBody>
                    <a:bodyPr/>
                    <a:lstStyle/>
                    <a:p>
                      <a:pPr algn="just" fontAlgn="t"/>
                      <a:r>
                        <a:rPr lang="en-US" sz="700" b="1" i="0" u="none" strike="noStrike">
                          <a:solidFill>
                            <a:srgbClr val="000000"/>
                          </a:solidFill>
                          <a:effectLst/>
                          <a:latin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9900"/>
                    </a:solidFill>
                  </a:tcPr>
                </a:tc>
                <a:tc gridSpan="8">
                  <a:txBody>
                    <a:bodyPr/>
                    <a:lstStyle/>
                    <a:p>
                      <a:pPr algn="just"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9"/>
                  </a:ext>
                </a:extLst>
              </a:tr>
              <a:tr h="213361">
                <a:tc>
                  <a:txBody>
                    <a:bodyPr/>
                    <a:lstStyle/>
                    <a:p>
                      <a:pPr algn="ctr" fontAlgn="b"/>
                      <a:r>
                        <a:rPr lang="en-US" sz="700" b="0" i="0" u="none" strike="noStrike">
                          <a:solidFill>
                            <a:srgbClr val="000000"/>
                          </a:solidFill>
                          <a:effectLst/>
                          <a:latin typeface="Lucida Sans"/>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0" i="0" u="none" strike="noStrike">
                          <a:solidFill>
                            <a:srgbClr val="000000"/>
                          </a:solidFill>
                          <a:effectLst/>
                          <a:latin typeface="Lucida Sans"/>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700" b="1" i="0" u="none" strike="noStrike">
                          <a:solidFill>
                            <a:srgbClr val="000000"/>
                          </a:solidFill>
                          <a:effectLst/>
                          <a:latin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700" b="1" i="0" u="none" strike="noStrike">
                          <a:solidFill>
                            <a:srgbClr val="000000"/>
                          </a:solidFill>
                          <a:effectLst/>
                          <a:latin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700" b="1" i="0" u="none" strike="noStrike">
                          <a:solidFill>
                            <a:srgbClr val="000000"/>
                          </a:solidFill>
                          <a:effectLst/>
                          <a:latin typeface="Calibri"/>
                        </a:rPr>
                        <a:t>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700" b="1" i="0" u="none" strike="noStrike">
                          <a:solidFill>
                            <a:srgbClr val="000000"/>
                          </a:solidFill>
                          <a:effectLst/>
                          <a:latin typeface="Calibri"/>
                        </a:rPr>
                        <a:t>#DIV/0!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700" b="1" i="0" u="none" strike="noStrike">
                          <a:solidFill>
                            <a:srgbClr val="000000"/>
                          </a:solidFill>
                          <a:effectLst/>
                          <a:latin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13361">
                <a:tc>
                  <a:txBody>
                    <a:bodyPr/>
                    <a:lstStyle/>
                    <a:p>
                      <a:pPr algn="ctr" fontAlgn="b"/>
                      <a:r>
                        <a:rPr lang="en-US" sz="700" b="0" i="0" u="none" strike="noStrike">
                          <a:solidFill>
                            <a:srgbClr val="000000"/>
                          </a:solidFill>
                          <a:effectLst/>
                          <a:latin typeface="Lucida Sans"/>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0" i="0" u="none" strike="noStrike">
                          <a:solidFill>
                            <a:srgbClr val="000000"/>
                          </a:solidFill>
                          <a:effectLst/>
                          <a:latin typeface="Lucida Sans"/>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700" b="1" i="0" u="none" strike="noStrike">
                          <a:solidFill>
                            <a:srgbClr val="000000"/>
                          </a:solidFill>
                          <a:effectLst/>
                          <a:latin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700" b="1" i="0" u="none" strike="noStrike">
                          <a:solidFill>
                            <a:srgbClr val="000000"/>
                          </a:solidFill>
                          <a:effectLst/>
                          <a:latin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700" b="1" i="0" u="none" strike="noStrike">
                          <a:solidFill>
                            <a:srgbClr val="000000"/>
                          </a:solidFill>
                          <a:effectLst/>
                          <a:latin typeface="Calibri"/>
                        </a:rPr>
                        <a:t>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700" b="1" i="0" u="none" strike="noStrike">
                          <a:solidFill>
                            <a:srgbClr val="000000"/>
                          </a:solidFill>
                          <a:effectLst/>
                          <a:latin typeface="Calibri"/>
                        </a:rPr>
                        <a:t>#DIV/0!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700" b="1" i="0" u="none" strike="noStrike">
                          <a:solidFill>
                            <a:srgbClr val="000000"/>
                          </a:solidFill>
                          <a:effectLst/>
                          <a:latin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13361">
                <a:tc>
                  <a:txBody>
                    <a:bodyPr/>
                    <a:lstStyle/>
                    <a:p>
                      <a:pPr algn="ctr" fontAlgn="b"/>
                      <a:r>
                        <a:rPr lang="en-US" sz="700" b="0" i="0" u="none" strike="noStrike">
                          <a:solidFill>
                            <a:srgbClr val="000000"/>
                          </a:solidFill>
                          <a:effectLst/>
                          <a:latin typeface="Lucida Sans"/>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0" i="0" u="none" strike="noStrike">
                          <a:solidFill>
                            <a:srgbClr val="000000"/>
                          </a:solidFill>
                          <a:effectLst/>
                          <a:latin typeface="Lucida Sans"/>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700" b="1" i="0" u="none" strike="noStrike">
                          <a:solidFill>
                            <a:srgbClr val="000000"/>
                          </a:solidFill>
                          <a:effectLst/>
                          <a:latin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700" b="1" i="0" u="none" strike="noStrike">
                          <a:solidFill>
                            <a:srgbClr val="000000"/>
                          </a:solidFill>
                          <a:effectLst/>
                          <a:latin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700" b="1" i="0" u="none" strike="noStrike">
                          <a:solidFill>
                            <a:srgbClr val="000000"/>
                          </a:solidFill>
                          <a:effectLst/>
                          <a:latin typeface="Calibri"/>
                        </a:rPr>
                        <a:t>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700" b="1" i="0" u="none" strike="noStrike">
                          <a:solidFill>
                            <a:srgbClr val="000000"/>
                          </a:solidFill>
                          <a:effectLst/>
                          <a:latin typeface="Calibri"/>
                        </a:rPr>
                        <a:t>#DIV/0!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700" b="1" i="0" u="none" strike="noStrike">
                          <a:solidFill>
                            <a:srgbClr val="000000"/>
                          </a:solidFill>
                          <a:effectLst/>
                          <a:latin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1"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
                      <a:r>
                        <a:rPr lang="en-US" sz="700" b="1"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pic>
        <p:nvPicPr>
          <p:cNvPr id="6" name="Picture 5" descr="C:\Users\rfagbenro\AppData\Local\Microsoft\Windows\Temporary Internet Files\Content.Outlook\2B50JE50\IITA TAA new logo.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914400"/>
            <a:ext cx="1137920" cy="551299"/>
          </a:xfrm>
          <a:prstGeom prst="rect">
            <a:avLst/>
          </a:prstGeom>
          <a:noFill/>
          <a:ln>
            <a:noFill/>
          </a:ln>
        </p:spPr>
      </p:pic>
    </p:spTree>
    <p:extLst>
      <p:ext uri="{BB962C8B-B14F-4D97-AF65-F5344CB8AC3E}">
        <p14:creationId xmlns:p14="http://schemas.microsoft.com/office/powerpoint/2010/main" val="30613800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b="1" dirty="0"/>
              <a:t>	IITA Risk Register</a:t>
            </a:r>
          </a:p>
        </p:txBody>
      </p:sp>
      <p:sp>
        <p:nvSpPr>
          <p:cNvPr id="3" name="Content Placeholder 2"/>
          <p:cNvSpPr>
            <a:spLocks noGrp="1"/>
          </p:cNvSpPr>
          <p:nvPr>
            <p:ph idx="1"/>
          </p:nvPr>
        </p:nvSpPr>
        <p:spPr/>
        <p:txBody>
          <a:bodyPr/>
          <a:lstStyle/>
          <a:p>
            <a:pPr marL="0" indent="0" algn="ctr">
              <a:buNone/>
            </a:pPr>
            <a:r>
              <a:rPr lang="en-US" sz="2400" b="1" dirty="0"/>
              <a:t>The primary record of current risk (per unit, project, station)</a:t>
            </a:r>
          </a:p>
          <a:p>
            <a:pPr marL="0" indent="0">
              <a:buNone/>
            </a:pPr>
            <a:r>
              <a:rPr lang="en-US" sz="2400" dirty="0">
                <a:solidFill>
                  <a:schemeClr val="accent6">
                    <a:lumMod val="75000"/>
                  </a:schemeClr>
                </a:solidFill>
              </a:rPr>
              <a:t>    Should be:</a:t>
            </a:r>
          </a:p>
          <a:p>
            <a:pPr lvl="1">
              <a:buFontTx/>
              <a:buChar char="-"/>
            </a:pPr>
            <a:r>
              <a:rPr lang="en-US" sz="2000" b="1" dirty="0"/>
              <a:t>Comprehensive</a:t>
            </a:r>
          </a:p>
          <a:p>
            <a:pPr lvl="1">
              <a:buFontTx/>
              <a:buChar char="-"/>
            </a:pPr>
            <a:r>
              <a:rPr lang="en-US" sz="2000" b="1" dirty="0"/>
              <a:t>Accurate and up to date</a:t>
            </a:r>
          </a:p>
          <a:p>
            <a:pPr lvl="1">
              <a:buFontTx/>
              <a:buChar char="-"/>
            </a:pPr>
            <a:r>
              <a:rPr lang="en-US" sz="2000" b="1" dirty="0"/>
              <a:t>User friendly</a:t>
            </a:r>
          </a:p>
          <a:p>
            <a:pPr marL="0" indent="0">
              <a:buNone/>
            </a:pP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667394615"/>
              </p:ext>
            </p:extLst>
          </p:nvPr>
        </p:nvGraphicFramePr>
        <p:xfrm>
          <a:off x="304800" y="2895600"/>
          <a:ext cx="8458201" cy="3352800"/>
        </p:xfrm>
        <a:graphic>
          <a:graphicData uri="http://schemas.openxmlformats.org/presentationml/2006/ole">
            <mc:AlternateContent xmlns:mc="http://schemas.openxmlformats.org/markup-compatibility/2006">
              <mc:Choice xmlns:v="urn:schemas-microsoft-com:vml" Requires="v">
                <p:oleObj spid="_x0000_s60434" name="Worksheet" r:id="rId3" imgW="16401932" imgH="4848120" progId="Excel.Sheet.12">
                  <p:embed/>
                </p:oleObj>
              </mc:Choice>
              <mc:Fallback>
                <p:oleObj name="Worksheet" r:id="rId3" imgW="16401932" imgH="4848120" progId="Excel.Sheet.12">
                  <p:embed/>
                  <p:pic>
                    <p:nvPicPr>
                      <p:cNvPr id="0"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895600"/>
                        <a:ext cx="8458201" cy="335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 name="Picture 6" descr="C:\Users\rfagbenro\AppData\Local\Microsoft\Windows\Temporary Internet Files\Content.Outlook\2B50JE50\IITA TAA new logo.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00" y="2286000"/>
            <a:ext cx="1137920" cy="551299"/>
          </a:xfrm>
          <a:prstGeom prst="rect">
            <a:avLst/>
          </a:prstGeom>
          <a:noFill/>
          <a:ln>
            <a:noFill/>
          </a:ln>
        </p:spPr>
      </p:pic>
    </p:spTree>
    <p:extLst>
      <p:ext uri="{BB962C8B-B14F-4D97-AF65-F5344CB8AC3E}">
        <p14:creationId xmlns:p14="http://schemas.microsoft.com/office/powerpoint/2010/main" val="13499054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600200" y="0"/>
            <a:ext cx="7391400" cy="533400"/>
          </a:xfrm>
        </p:spPr>
        <p:txBody>
          <a:bodyPr/>
          <a:lstStyle/>
          <a:p>
            <a:r>
              <a:rPr lang="en-US" altLang="en-US" b="1" dirty="0"/>
              <a:t>   	IITA GLOBAL RISK</a:t>
            </a:r>
            <a:br>
              <a:rPr lang="en-US" altLang="en-US" b="1" dirty="0">
                <a:solidFill>
                  <a:schemeClr val="accent1">
                    <a:lumMod val="75000"/>
                  </a:schemeClr>
                </a:solidFill>
              </a:rPr>
            </a:br>
            <a:endParaRPr lang="en-US" altLang="en-US" b="1" dirty="0"/>
          </a:p>
        </p:txBody>
      </p:sp>
      <p:sp>
        <p:nvSpPr>
          <p:cNvPr id="35843" name="Content Placeholder 2"/>
          <p:cNvSpPr>
            <a:spLocks noGrp="1"/>
          </p:cNvSpPr>
          <p:nvPr>
            <p:ph idx="1"/>
          </p:nvPr>
        </p:nvSpPr>
        <p:spPr>
          <a:xfrm>
            <a:off x="30163" y="595313"/>
            <a:ext cx="8839200" cy="5867400"/>
          </a:xfrm>
        </p:spPr>
        <p:txBody>
          <a:bodyPr/>
          <a:lstStyle/>
          <a:p>
            <a:pPr marL="0" indent="0">
              <a:buFont typeface="Arial" charset="0"/>
              <a:buNone/>
            </a:pPr>
            <a:endParaRPr lang="en-US" altLang="en-US" dirty="0"/>
          </a:p>
          <a:p>
            <a:pPr marL="0" indent="0">
              <a:buFont typeface="Arial" charset="0"/>
              <a:buNone/>
            </a:pPr>
            <a:endParaRPr lang="en-US" altLang="en-US" dirty="0"/>
          </a:p>
          <a:p>
            <a:pPr marL="0" indent="0">
              <a:buFont typeface="Arial" charset="0"/>
              <a:buNone/>
            </a:pPr>
            <a:endParaRPr lang="en-US" altLang="en-US" dirty="0"/>
          </a:p>
          <a:p>
            <a:pPr marL="0" indent="0">
              <a:buFont typeface="Arial" charset="0"/>
              <a:buNone/>
            </a:pPr>
            <a:endParaRPr lang="en-US" altLang="en-US" dirty="0"/>
          </a:p>
          <a:p>
            <a:pPr marL="0" indent="0">
              <a:buFont typeface="Arial" charset="0"/>
              <a:buNone/>
            </a:pPr>
            <a:endParaRPr lang="en-US" altLang="en-US" dirty="0"/>
          </a:p>
          <a:p>
            <a:pPr marL="0" indent="0">
              <a:buFont typeface="Arial" charset="0"/>
              <a:buNone/>
            </a:pPr>
            <a:endParaRPr lang="en-US" altLang="en-US" dirty="0"/>
          </a:p>
          <a:p>
            <a:pPr marL="0" indent="0">
              <a:buFont typeface="Arial" charset="0"/>
              <a:buNone/>
            </a:pPr>
            <a:endParaRPr lang="en-US" altLang="en-US" dirty="0"/>
          </a:p>
          <a:p>
            <a:pPr marL="0" indent="0">
              <a:buFont typeface="Arial" charset="0"/>
              <a:buNone/>
            </a:pPr>
            <a:endParaRPr lang="en-US" altLang="en-US" dirty="0"/>
          </a:p>
        </p:txBody>
      </p:sp>
      <p:sp>
        <p:nvSpPr>
          <p:cNvPr id="35844" name="TextBox 21"/>
          <p:cNvSpPr txBox="1">
            <a:spLocks noChangeArrowheads="1"/>
          </p:cNvSpPr>
          <p:nvPr/>
        </p:nvSpPr>
        <p:spPr bwMode="auto">
          <a:xfrm>
            <a:off x="668338" y="990600"/>
            <a:ext cx="2819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M&amp;E and Accountability Culture</a:t>
            </a:r>
          </a:p>
        </p:txBody>
      </p:sp>
      <p:sp>
        <p:nvSpPr>
          <p:cNvPr id="35845" name="TextBox 21"/>
          <p:cNvSpPr txBox="1">
            <a:spLocks noChangeArrowheads="1"/>
          </p:cNvSpPr>
          <p:nvPr/>
        </p:nvSpPr>
        <p:spPr bwMode="auto">
          <a:xfrm>
            <a:off x="449263" y="1752600"/>
            <a:ext cx="1981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Project Execution</a:t>
            </a:r>
          </a:p>
        </p:txBody>
      </p:sp>
      <p:sp>
        <p:nvSpPr>
          <p:cNvPr id="35846" name="TextBox 20"/>
          <p:cNvSpPr txBox="1">
            <a:spLocks noChangeArrowheads="1"/>
          </p:cNvSpPr>
          <p:nvPr/>
        </p:nvSpPr>
        <p:spPr bwMode="auto">
          <a:xfrm>
            <a:off x="292100" y="2451100"/>
            <a:ext cx="2133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Board of Trustees</a:t>
            </a:r>
          </a:p>
        </p:txBody>
      </p:sp>
      <p:sp>
        <p:nvSpPr>
          <p:cNvPr id="35847" name="TextBox 10"/>
          <p:cNvSpPr txBox="1">
            <a:spLocks noChangeArrowheads="1"/>
          </p:cNvSpPr>
          <p:nvPr/>
        </p:nvSpPr>
        <p:spPr bwMode="auto">
          <a:xfrm>
            <a:off x="215900" y="3236913"/>
            <a:ext cx="2209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Intellectual Property</a:t>
            </a:r>
          </a:p>
        </p:txBody>
      </p:sp>
      <p:sp>
        <p:nvSpPr>
          <p:cNvPr id="35848" name="TextBox 7"/>
          <p:cNvSpPr txBox="1">
            <a:spLocks noChangeArrowheads="1"/>
          </p:cNvSpPr>
          <p:nvPr/>
        </p:nvSpPr>
        <p:spPr bwMode="auto">
          <a:xfrm>
            <a:off x="292100" y="4267200"/>
            <a:ext cx="25019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Physical Infrastructural</a:t>
            </a:r>
          </a:p>
        </p:txBody>
      </p:sp>
      <p:sp>
        <p:nvSpPr>
          <p:cNvPr id="35849" name="TextBox 13"/>
          <p:cNvSpPr txBox="1">
            <a:spLocks noChangeArrowheads="1"/>
          </p:cNvSpPr>
          <p:nvPr/>
        </p:nvSpPr>
        <p:spPr bwMode="auto">
          <a:xfrm>
            <a:off x="2324100" y="4945350"/>
            <a:ext cx="1676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Data and Information</a:t>
            </a:r>
          </a:p>
        </p:txBody>
      </p:sp>
      <p:sp>
        <p:nvSpPr>
          <p:cNvPr id="35850" name="TextBox 19"/>
          <p:cNvSpPr txBox="1">
            <a:spLocks noChangeArrowheads="1"/>
          </p:cNvSpPr>
          <p:nvPr/>
        </p:nvSpPr>
        <p:spPr bwMode="auto">
          <a:xfrm>
            <a:off x="2819400" y="1171575"/>
            <a:ext cx="2362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Governance/</a:t>
            </a:r>
          </a:p>
          <a:p>
            <a:pPr algn="ctr" eaLnBrk="1" hangingPunct="1"/>
            <a:r>
              <a:rPr lang="en-US" altLang="en-US" sz="1600" b="1" dirty="0">
                <a:latin typeface="Cambria" pitchFamily="18" charset="0"/>
                <a:ea typeface="MS PGothic" pitchFamily="34" charset="-128"/>
              </a:rPr>
              <a:t>Managerial</a:t>
            </a:r>
          </a:p>
        </p:txBody>
      </p:sp>
      <p:sp>
        <p:nvSpPr>
          <p:cNvPr id="35851" name="TextBox 17"/>
          <p:cNvSpPr txBox="1">
            <a:spLocks noChangeArrowheads="1"/>
          </p:cNvSpPr>
          <p:nvPr/>
        </p:nvSpPr>
        <p:spPr bwMode="auto">
          <a:xfrm>
            <a:off x="4822825" y="123825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Human and Capital Assets</a:t>
            </a:r>
          </a:p>
        </p:txBody>
      </p:sp>
      <p:sp>
        <p:nvSpPr>
          <p:cNvPr id="35852" name="TextBox 18"/>
          <p:cNvSpPr txBox="1">
            <a:spLocks noChangeArrowheads="1"/>
          </p:cNvSpPr>
          <p:nvPr/>
        </p:nvSpPr>
        <p:spPr bwMode="auto">
          <a:xfrm>
            <a:off x="6019800" y="1890713"/>
            <a:ext cx="24384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a:latin typeface="Cambria" pitchFamily="18" charset="0"/>
                <a:ea typeface="MS PGothic" pitchFamily="34" charset="-128"/>
              </a:rPr>
              <a:t>Socio-political Events</a:t>
            </a:r>
          </a:p>
        </p:txBody>
      </p:sp>
      <p:sp>
        <p:nvSpPr>
          <p:cNvPr id="35853" name="TextBox 16"/>
          <p:cNvSpPr txBox="1">
            <a:spLocks noChangeArrowheads="1"/>
          </p:cNvSpPr>
          <p:nvPr/>
        </p:nvSpPr>
        <p:spPr bwMode="auto">
          <a:xfrm>
            <a:off x="5764212" y="2440338"/>
            <a:ext cx="29495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HR and Talent Management</a:t>
            </a:r>
          </a:p>
        </p:txBody>
      </p:sp>
      <p:sp>
        <p:nvSpPr>
          <p:cNvPr id="35854" name="TextBox 13"/>
          <p:cNvSpPr txBox="1">
            <a:spLocks noChangeArrowheads="1"/>
          </p:cNvSpPr>
          <p:nvPr/>
        </p:nvSpPr>
        <p:spPr bwMode="auto">
          <a:xfrm>
            <a:off x="5889625" y="2928938"/>
            <a:ext cx="2209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Public Corporate Image/ Reputation</a:t>
            </a:r>
          </a:p>
        </p:txBody>
      </p:sp>
      <p:sp>
        <p:nvSpPr>
          <p:cNvPr id="35855" name="TextBox 11"/>
          <p:cNvSpPr txBox="1">
            <a:spLocks noChangeArrowheads="1"/>
          </p:cNvSpPr>
          <p:nvPr/>
        </p:nvSpPr>
        <p:spPr bwMode="auto">
          <a:xfrm>
            <a:off x="6289675" y="3670300"/>
            <a:ext cx="1676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Finances, Liquidity</a:t>
            </a:r>
          </a:p>
        </p:txBody>
      </p:sp>
      <p:sp>
        <p:nvSpPr>
          <p:cNvPr id="35856" name="TextBox 12"/>
          <p:cNvSpPr txBox="1">
            <a:spLocks noChangeArrowheads="1"/>
          </p:cNvSpPr>
          <p:nvPr/>
        </p:nvSpPr>
        <p:spPr bwMode="auto">
          <a:xfrm>
            <a:off x="5513718" y="4360575"/>
            <a:ext cx="1752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Contracts, MOU &amp; Agreements</a:t>
            </a:r>
          </a:p>
        </p:txBody>
      </p:sp>
      <p:sp>
        <p:nvSpPr>
          <p:cNvPr id="35857" name="Puzzle1"/>
          <p:cNvSpPr>
            <a:spLocks noEditPoints="1" noChangeArrowheads="1"/>
          </p:cNvSpPr>
          <p:nvPr/>
        </p:nvSpPr>
        <p:spPr bwMode="auto">
          <a:xfrm>
            <a:off x="2367726" y="2388677"/>
            <a:ext cx="1993860" cy="11525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6077 w 21600"/>
              <a:gd name="T25" fmla="*/ 2569 h 21600"/>
              <a:gd name="T26" fmla="*/ 16120 w 21600"/>
              <a:gd name="T27" fmla="*/ 195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en-US"/>
          </a:p>
        </p:txBody>
      </p:sp>
      <p:sp>
        <p:nvSpPr>
          <p:cNvPr id="35858" name="Puzzle3"/>
          <p:cNvSpPr>
            <a:spLocks noEditPoints="1" noChangeArrowheads="1"/>
          </p:cNvSpPr>
          <p:nvPr/>
        </p:nvSpPr>
        <p:spPr bwMode="auto">
          <a:xfrm>
            <a:off x="3849688" y="1858452"/>
            <a:ext cx="1447800" cy="16827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2267 w 21600"/>
              <a:gd name="T25" fmla="*/ 7714 h 21600"/>
              <a:gd name="T26" fmla="*/ 19171 w 21600"/>
              <a:gd name="T27" fmla="*/ 2022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en-US"/>
          </a:p>
        </p:txBody>
      </p:sp>
      <p:sp>
        <p:nvSpPr>
          <p:cNvPr id="35859" name="Puzzle4"/>
          <p:cNvSpPr>
            <a:spLocks noEditPoints="1" noChangeArrowheads="1"/>
          </p:cNvSpPr>
          <p:nvPr/>
        </p:nvSpPr>
        <p:spPr bwMode="auto">
          <a:xfrm>
            <a:off x="2781300" y="3086100"/>
            <a:ext cx="1219200" cy="175260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2067 w 21600"/>
              <a:gd name="T25" fmla="*/ 5660 h 21600"/>
              <a:gd name="T26" fmla="*/ 20222 w 21600"/>
              <a:gd name="T27" fmla="*/ 1597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endParaRPr lang="en-US"/>
          </a:p>
        </p:txBody>
      </p:sp>
      <p:sp>
        <p:nvSpPr>
          <p:cNvPr id="35860" name="Puzzle2"/>
          <p:cNvSpPr>
            <a:spLocks noEditPoints="1" noChangeArrowheads="1"/>
          </p:cNvSpPr>
          <p:nvPr/>
        </p:nvSpPr>
        <p:spPr bwMode="auto">
          <a:xfrm>
            <a:off x="3582988" y="3086100"/>
            <a:ext cx="1981200" cy="143986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5400 w 21600"/>
              <a:gd name="T25" fmla="*/ 6735 h 21600"/>
              <a:gd name="T26" fmla="*/ 16181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endParaRPr lang="en-US"/>
          </a:p>
        </p:txBody>
      </p:sp>
      <p:sp>
        <p:nvSpPr>
          <p:cNvPr id="23" name="TextBox 13"/>
          <p:cNvSpPr txBox="1">
            <a:spLocks noChangeArrowheads="1"/>
          </p:cNvSpPr>
          <p:nvPr/>
        </p:nvSpPr>
        <p:spPr bwMode="auto">
          <a:xfrm>
            <a:off x="3561073" y="4797123"/>
            <a:ext cx="1676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Social/Political</a:t>
            </a:r>
          </a:p>
        </p:txBody>
      </p:sp>
      <p:sp>
        <p:nvSpPr>
          <p:cNvPr id="24" name="TextBox 13"/>
          <p:cNvSpPr txBox="1">
            <a:spLocks noChangeArrowheads="1"/>
          </p:cNvSpPr>
          <p:nvPr/>
        </p:nvSpPr>
        <p:spPr bwMode="auto">
          <a:xfrm>
            <a:off x="762000" y="4787995"/>
            <a:ext cx="1676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Natural Occurrences</a:t>
            </a:r>
          </a:p>
        </p:txBody>
      </p:sp>
      <p:sp>
        <p:nvSpPr>
          <p:cNvPr id="25" name="TextBox 13"/>
          <p:cNvSpPr txBox="1">
            <a:spLocks noChangeArrowheads="1"/>
          </p:cNvSpPr>
          <p:nvPr/>
        </p:nvSpPr>
        <p:spPr bwMode="auto">
          <a:xfrm>
            <a:off x="5237473" y="5031792"/>
            <a:ext cx="1676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a:latin typeface="Cambria" pitchFamily="18" charset="0"/>
                <a:ea typeface="MS PGothic" pitchFamily="34" charset="-128"/>
              </a:rPr>
              <a:t>Supply Chain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900" dirty="0"/>
              <a:t> </a:t>
            </a:r>
          </a:p>
        </p:txBody>
      </p:sp>
      <p:pic>
        <p:nvPicPr>
          <p:cNvPr id="4" name="Picture 3" descr="https://encrypted-tbn0.gstatic.com/images?q=tbn:ANd9GcTpPer-UX80LD0B3GVuPFnYCPgDiLm0FfkZ10nD3zX3lesv1BUzfKB2RtLCrw">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8400" y="2057400"/>
            <a:ext cx="4267200" cy="3657600"/>
          </a:xfrm>
          <a:prstGeom prst="rect">
            <a:avLst/>
          </a:prstGeom>
          <a:noFill/>
          <a:ln>
            <a:noFill/>
          </a:ln>
        </p:spPr>
      </p:pic>
      <p:sp>
        <p:nvSpPr>
          <p:cNvPr id="5" name="Title 4"/>
          <p:cNvSpPr>
            <a:spLocks noGrp="1"/>
          </p:cNvSpPr>
          <p:nvPr>
            <p:ph type="title"/>
          </p:nvPr>
        </p:nvSpPr>
        <p:spPr>
          <a:xfrm>
            <a:off x="1600200" y="381000"/>
            <a:ext cx="7391400" cy="152400"/>
          </a:xfrm>
        </p:spPr>
        <p:txBody>
          <a:bodyPr/>
          <a:lstStyle/>
          <a:p>
            <a:r>
              <a:rPr lang="en-US" dirty="0"/>
              <a:t> </a:t>
            </a:r>
          </a:p>
        </p:txBody>
      </p:sp>
    </p:spTree>
    <p:extLst>
      <p:ext uri="{BB962C8B-B14F-4D97-AF65-F5344CB8AC3E}">
        <p14:creationId xmlns:p14="http://schemas.microsoft.com/office/powerpoint/2010/main" val="19414710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91400" cy="533400"/>
          </a:xfrm>
        </p:spPr>
        <p:txBody>
          <a:bodyPr/>
          <a:lstStyle/>
          <a:p>
            <a:r>
              <a:rPr lang="en-US" dirty="0"/>
              <a:t> </a:t>
            </a:r>
          </a:p>
        </p:txBody>
      </p:sp>
      <p:pic>
        <p:nvPicPr>
          <p:cNvPr id="4" name="Content Placeholder 3" descr="Related image">
            <a:hlinkClick r:id="rId2"/>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0" y="533400"/>
            <a:ext cx="9144000" cy="6172200"/>
          </a:xfrm>
          <a:prstGeom prst="rect">
            <a:avLst/>
          </a:prstGeom>
          <a:noFill/>
          <a:ln>
            <a:noFill/>
          </a:ln>
        </p:spPr>
      </p:pic>
    </p:spTree>
    <p:extLst>
      <p:ext uri="{BB962C8B-B14F-4D97-AF65-F5344CB8AC3E}">
        <p14:creationId xmlns:p14="http://schemas.microsoft.com/office/powerpoint/2010/main" val="4249154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a:t> </a:t>
            </a:r>
          </a:p>
        </p:txBody>
      </p:sp>
      <p:sp>
        <p:nvSpPr>
          <p:cNvPr id="16387" name="Content Placeholder 2"/>
          <p:cNvSpPr>
            <a:spLocks noGrp="1"/>
          </p:cNvSpPr>
          <p:nvPr>
            <p:ph idx="1"/>
          </p:nvPr>
        </p:nvSpPr>
        <p:spPr>
          <a:xfrm>
            <a:off x="152400" y="685799"/>
            <a:ext cx="8839200" cy="5972867"/>
          </a:xfrm>
        </p:spPr>
        <p:txBody>
          <a:bodyPr/>
          <a:lstStyle/>
          <a:p>
            <a:pPr marL="0" indent="0">
              <a:buFont typeface="Arial" charset="0"/>
              <a:buNone/>
            </a:pPr>
            <a:endParaRPr lang="en-US" altLang="en-US" dirty="0"/>
          </a:p>
          <a:p>
            <a:pPr marL="0" indent="0">
              <a:buFont typeface="Arial" charset="0"/>
              <a:buNone/>
            </a:pPr>
            <a:endParaRPr lang="en-US" altLang="en-US" dirty="0"/>
          </a:p>
          <a:p>
            <a:pPr marL="0" indent="0">
              <a:buFont typeface="Arial" charset="0"/>
              <a:buNone/>
            </a:pPr>
            <a:endParaRPr lang="en-US" altLang="en-US" dirty="0"/>
          </a:p>
          <a:p>
            <a:pPr marL="0" indent="0" algn="ctr">
              <a:buFont typeface="Arial" charset="0"/>
              <a:buNone/>
            </a:pPr>
            <a:r>
              <a:rPr lang="en-US" altLang="en-US" sz="4800" dirty="0"/>
              <a:t>Why are we here?</a:t>
            </a:r>
          </a:p>
          <a:p>
            <a:pPr marL="0" indent="0" algn="ctr">
              <a:buNone/>
            </a:pPr>
            <a:r>
              <a:rPr lang="fr-FR" sz="2400" b="1" dirty="0"/>
              <a:t>(pourquoi sommes nous ici)</a:t>
            </a:r>
            <a:endParaRPr lang="en-US" altLang="en-US" sz="2400" b="1" dirty="0"/>
          </a:p>
          <a:p>
            <a:pPr marL="0" indent="0">
              <a:buFont typeface="Arial" charset="0"/>
              <a:buNone/>
            </a:pPr>
            <a:endParaRPr lang="en-US" altLang="en-US" sz="1600" dirty="0"/>
          </a:p>
          <a:p>
            <a:pPr marL="0" indent="0">
              <a:buFont typeface="Arial" charset="0"/>
              <a:buNone/>
            </a:pPr>
            <a:endParaRPr lang="en-US" altLang="en-US" sz="1600" dirty="0"/>
          </a:p>
          <a:p>
            <a:pPr marL="0" indent="0">
              <a:buFont typeface="Arial" charset="0"/>
              <a:buNone/>
            </a:pPr>
            <a:endParaRPr lang="en-US" altLang="en-US" sz="1600" dirty="0"/>
          </a:p>
          <a:p>
            <a:pPr marL="0" indent="0">
              <a:buFont typeface="Arial" charset="0"/>
              <a:buNone/>
            </a:pPr>
            <a:endParaRPr lang="en-US" altLang="en-US" sz="1600" dirty="0"/>
          </a:p>
          <a:p>
            <a:pPr marL="0" indent="0">
              <a:buFont typeface="Arial" charset="0"/>
              <a:buNone/>
            </a:pPr>
            <a:endParaRPr lang="en-US" altLang="en-US" sz="1600" dirty="0"/>
          </a:p>
          <a:p>
            <a:pPr marL="0" indent="0">
              <a:buFont typeface="Arial" charset="0"/>
              <a:buNone/>
            </a:pPr>
            <a:endParaRPr lang="en-US" altLang="en-US" sz="1600" dirty="0"/>
          </a:p>
          <a:p>
            <a:pPr marL="0" indent="0">
              <a:buFont typeface="Arial" charset="0"/>
              <a:buNone/>
            </a:pPr>
            <a:endParaRPr lang="en-US" altLang="en-US" sz="1600" dirty="0"/>
          </a:p>
          <a:p>
            <a:pPr marL="0" indent="0">
              <a:buFont typeface="Arial" charset="0"/>
              <a:buNone/>
            </a:pPr>
            <a:endParaRPr lang="en-US" altLang="en-US" sz="1600" dirty="0"/>
          </a:p>
          <a:p>
            <a:pPr marL="0" indent="0">
              <a:buFont typeface="Arial" charset="0"/>
              <a:buNone/>
            </a:pPr>
            <a:endParaRPr lang="en-US" altLang="en-US" sz="1600" dirty="0"/>
          </a:p>
          <a:p>
            <a:pPr marL="0" indent="0" algn="ctr">
              <a:buNone/>
            </a:pPr>
            <a:r>
              <a:rPr lang="en-US" sz="1600" b="1" dirty="0"/>
              <a:t>Opportunities </a:t>
            </a:r>
            <a:r>
              <a:rPr lang="en-US" sz="1600" dirty="0"/>
              <a:t>and </a:t>
            </a:r>
            <a:r>
              <a:rPr lang="en-US" sz="1600" b="1" dirty="0"/>
              <a:t>Threat</a:t>
            </a:r>
            <a:endParaRPr lang="en-US" altLang="en-US" sz="1600" dirty="0"/>
          </a:p>
          <a:p>
            <a:pPr marL="0" indent="0">
              <a:buFont typeface="Arial" charset="0"/>
              <a:buNone/>
            </a:pPr>
            <a:endParaRPr lang="en-US" altLang="en-US" sz="1600" dirty="0"/>
          </a:p>
        </p:txBody>
      </p:sp>
      <p:pic>
        <p:nvPicPr>
          <p:cNvPr id="6" name="Picture 5" descr="Image result for cassava farm">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90" y="533400"/>
            <a:ext cx="3027680" cy="1613535"/>
          </a:xfrm>
          <a:prstGeom prst="rect">
            <a:avLst/>
          </a:prstGeom>
          <a:noFill/>
          <a:ln>
            <a:noFill/>
          </a:ln>
        </p:spPr>
      </p:pic>
      <p:sp>
        <p:nvSpPr>
          <p:cNvPr id="7" name="Left-Right Arrow 6"/>
          <p:cNvSpPr/>
          <p:nvPr/>
        </p:nvSpPr>
        <p:spPr>
          <a:xfrm>
            <a:off x="1333033" y="6277667"/>
            <a:ext cx="6019800" cy="381000"/>
          </a:xfrm>
          <a:prstGeom prst="lef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pic>
        <p:nvPicPr>
          <p:cNvPr id="8" name="Picture 7" descr="Image result for opportunities">
            <a:hlinkClick r:id="rId4"/>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4642031"/>
            <a:ext cx="3096260" cy="1664335"/>
          </a:xfrm>
          <a:prstGeom prst="rect">
            <a:avLst/>
          </a:prstGeom>
          <a:noFill/>
          <a:ln>
            <a:noFill/>
          </a:ln>
        </p:spPr>
      </p:pic>
      <p:pic>
        <p:nvPicPr>
          <p:cNvPr id="9" name="rg_hi" descr="http://t1.gstatic.com/images?q=tbn:ANd9GcSMJ6bpIZSZBIYRB7qzSnZE3FOTuMsbNUCaKhoX2IJ7c1njOF0QkA">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86995" y="4306116"/>
            <a:ext cx="26670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Image result for yam farm">
            <a:hlinkClick r:id="rId8"/>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004685" y="533400"/>
            <a:ext cx="2139315" cy="213931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600200" y="0"/>
            <a:ext cx="7391400" cy="533400"/>
          </a:xfrm>
        </p:spPr>
        <p:txBody>
          <a:bodyPr/>
          <a:lstStyle/>
          <a:p>
            <a:r>
              <a:rPr lang="en-US" altLang="en-US" b="1" dirty="0"/>
              <a:t>       Why are we here?</a:t>
            </a:r>
          </a:p>
        </p:txBody>
      </p:sp>
      <p:sp>
        <p:nvSpPr>
          <p:cNvPr id="3" name="Content Placeholder 2"/>
          <p:cNvSpPr>
            <a:spLocks noGrp="1"/>
          </p:cNvSpPr>
          <p:nvPr>
            <p:ph idx="1"/>
          </p:nvPr>
        </p:nvSpPr>
        <p:spPr>
          <a:xfrm>
            <a:off x="152400" y="533400"/>
            <a:ext cx="8839200" cy="6172200"/>
          </a:xfrm>
        </p:spPr>
        <p:txBody>
          <a:bodyPr/>
          <a:lstStyle/>
          <a:p>
            <a:pPr marL="0" indent="0" algn="ctr">
              <a:buNone/>
              <a:defRPr/>
            </a:pPr>
            <a:r>
              <a:rPr lang="en-US" dirty="0">
                <a:solidFill>
                  <a:schemeClr val="accent6">
                    <a:lumMod val="75000"/>
                  </a:schemeClr>
                </a:solidFill>
              </a:rPr>
              <a:t>Mission –Vision- Objectives</a:t>
            </a:r>
            <a:endParaRPr lang="en-US" sz="1600" dirty="0"/>
          </a:p>
          <a:p>
            <a:pPr>
              <a:spcBef>
                <a:spcPts val="0"/>
              </a:spcBef>
              <a:buFont typeface="Wingdings" panose="05000000000000000000" pitchFamily="2" charset="2"/>
              <a:buChar char="q"/>
              <a:defRPr/>
            </a:pPr>
            <a:r>
              <a:rPr lang="en-US" sz="2800" i="1" dirty="0">
                <a:solidFill>
                  <a:schemeClr val="accent6">
                    <a:lumMod val="50000"/>
                  </a:schemeClr>
                </a:solidFill>
              </a:rPr>
              <a:t>To offer leading research partnership that</a:t>
            </a:r>
          </a:p>
          <a:p>
            <a:pPr marL="0" indent="0">
              <a:spcBef>
                <a:spcPts val="0"/>
              </a:spcBef>
              <a:buNone/>
              <a:defRPr/>
            </a:pPr>
            <a:r>
              <a:rPr lang="en-US" sz="2800" i="1" dirty="0">
                <a:solidFill>
                  <a:schemeClr val="accent6">
                    <a:lumMod val="50000"/>
                  </a:schemeClr>
                </a:solidFill>
              </a:rPr>
              <a:t> facilitates agricultural solutions for</a:t>
            </a:r>
            <a:r>
              <a:rPr lang="en-US" sz="2800" dirty="0">
                <a:solidFill>
                  <a:schemeClr val="accent6">
                    <a:lumMod val="50000"/>
                  </a:schemeClr>
                </a:solidFill>
              </a:rPr>
              <a:t> </a:t>
            </a:r>
            <a:r>
              <a:rPr lang="en-US" sz="2800" i="1" dirty="0">
                <a:solidFill>
                  <a:schemeClr val="accent6">
                    <a:lumMod val="50000"/>
                  </a:schemeClr>
                </a:solidFill>
              </a:rPr>
              <a:t>hunger, </a:t>
            </a:r>
          </a:p>
          <a:p>
            <a:pPr marL="0" indent="0">
              <a:spcBef>
                <a:spcPts val="0"/>
              </a:spcBef>
              <a:buNone/>
              <a:defRPr/>
            </a:pPr>
            <a:r>
              <a:rPr lang="en-US" sz="2800" i="1" dirty="0">
                <a:solidFill>
                  <a:schemeClr val="accent6">
                    <a:lumMod val="50000"/>
                  </a:schemeClr>
                </a:solidFill>
              </a:rPr>
              <a:t>poverty, and natural resource degradation</a:t>
            </a:r>
          </a:p>
          <a:p>
            <a:pPr marL="0" indent="0">
              <a:spcBef>
                <a:spcPts val="0"/>
              </a:spcBef>
              <a:buNone/>
              <a:defRPr/>
            </a:pPr>
            <a:r>
              <a:rPr lang="en-US" sz="2800" i="1" dirty="0">
                <a:solidFill>
                  <a:schemeClr val="accent6">
                    <a:lumMod val="50000"/>
                  </a:schemeClr>
                </a:solidFill>
              </a:rPr>
              <a:t> throughout the tropics</a:t>
            </a:r>
            <a:endParaRPr lang="en-US" sz="2800" dirty="0">
              <a:solidFill>
                <a:schemeClr val="accent6">
                  <a:lumMod val="50000"/>
                </a:schemeClr>
              </a:solidFill>
            </a:endParaRPr>
          </a:p>
          <a:p>
            <a:pPr lvl="4">
              <a:buFont typeface="Wingdings" panose="05000000000000000000" pitchFamily="2" charset="2"/>
              <a:buChar char="q"/>
              <a:defRPr/>
            </a:pPr>
            <a:r>
              <a:rPr lang="en-US" sz="2800" b="1" dirty="0">
                <a:solidFill>
                  <a:schemeClr val="accent6">
                    <a:lumMod val="50000"/>
                  </a:schemeClr>
                </a:solidFill>
              </a:rPr>
              <a:t>How</a:t>
            </a:r>
          </a:p>
          <a:p>
            <a:pPr>
              <a:buFont typeface="Wingdings" panose="05000000000000000000" pitchFamily="2" charset="2"/>
              <a:buChar char="§"/>
              <a:defRPr/>
            </a:pPr>
            <a:r>
              <a:rPr lang="en-US" sz="2400" b="1" dirty="0"/>
              <a:t>Increase food security and availability                        </a:t>
            </a:r>
            <a:r>
              <a:rPr lang="en-US" sz="1600" b="1" dirty="0"/>
              <a:t>IITA refreshed strategy</a:t>
            </a:r>
          </a:p>
          <a:p>
            <a:pPr>
              <a:buFont typeface="Wingdings" panose="05000000000000000000" pitchFamily="2" charset="2"/>
              <a:buChar char="§"/>
              <a:defRPr/>
            </a:pPr>
            <a:r>
              <a:rPr lang="en-US" sz="2400" b="1" dirty="0"/>
              <a:t>Increase profitability of foods, feeds</a:t>
            </a:r>
          </a:p>
          <a:p>
            <a:pPr>
              <a:buNone/>
              <a:defRPr/>
            </a:pPr>
            <a:r>
              <a:rPr lang="en-US" sz="2400" b="1" dirty="0"/>
              <a:t>	 and other agricultural products </a:t>
            </a:r>
          </a:p>
          <a:p>
            <a:pPr>
              <a:buFont typeface="Wingdings" panose="05000000000000000000" pitchFamily="2" charset="2"/>
              <a:buChar char="§"/>
              <a:defRPr/>
            </a:pPr>
            <a:r>
              <a:rPr lang="en-US" sz="2400" b="1" dirty="0"/>
              <a:t>Ensure sustainability of natural resource management </a:t>
            </a:r>
            <a:endParaRPr lang="en-US" sz="2400" dirty="0"/>
          </a:p>
          <a:p>
            <a:pPr>
              <a:buFont typeface="Wingdings" panose="05000000000000000000" pitchFamily="2" charset="2"/>
              <a:buChar char="q"/>
              <a:defRPr/>
            </a:pPr>
            <a:endParaRPr lang="en-US" sz="2800" dirty="0"/>
          </a:p>
          <a:p>
            <a:pPr marL="0" indent="0">
              <a:buFont typeface="Arial" charset="0"/>
              <a:buNone/>
              <a:defRPr/>
            </a:pPr>
            <a:endParaRPr lang="en-US" sz="2800" dirty="0"/>
          </a:p>
        </p:txBody>
      </p:sp>
      <p:pic>
        <p:nvPicPr>
          <p:cNvPr id="4" name="Picture 3" descr="Image result for mission vision objectives">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2971800"/>
            <a:ext cx="1757045" cy="1751330"/>
          </a:xfrm>
          <a:prstGeom prst="rect">
            <a:avLst/>
          </a:prstGeom>
          <a:noFill/>
          <a:ln>
            <a:noFill/>
          </a:ln>
        </p:spPr>
      </p:pic>
      <p:pic>
        <p:nvPicPr>
          <p:cNvPr id="6553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5257800"/>
            <a:ext cx="2247900" cy="134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Image result for agricultural profitability">
            <a:hlinkClick r:id="rId5" tgtFrame="&quot;_blank&quo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00400" y="5198744"/>
            <a:ext cx="2207895" cy="1467485"/>
          </a:xfrm>
          <a:prstGeom prst="rect">
            <a:avLst/>
          </a:prstGeom>
          <a:noFill/>
          <a:ln>
            <a:noFill/>
          </a:ln>
        </p:spPr>
      </p:pic>
      <p:pic>
        <p:nvPicPr>
          <p:cNvPr id="7" name="Picture 6" descr="Image result for natural resource management">
            <a:hlinkClick r:id="rId7"/>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98882" y="5237018"/>
            <a:ext cx="2845118" cy="1530151"/>
          </a:xfrm>
          <a:prstGeom prst="rect">
            <a:avLst/>
          </a:prstGeom>
          <a:noFill/>
          <a:ln>
            <a:noFill/>
          </a:ln>
        </p:spPr>
      </p:pic>
      <p:pic>
        <p:nvPicPr>
          <p:cNvPr id="8" name="Picture 7" descr="Image result for iita refreshed strategy 2012 2020">
            <a:hlinkClick r:id="rId9"/>
          </p:cNvPr>
          <p:cNvPicPr/>
          <p:nvPr/>
        </p:nvPicPr>
        <p:blipFill>
          <a:blip r:embed="rId10" cstate="print"/>
          <a:srcRect/>
          <a:stretch>
            <a:fillRect/>
          </a:stretch>
        </p:blipFill>
        <p:spPr bwMode="auto">
          <a:xfrm>
            <a:off x="6858000" y="533400"/>
            <a:ext cx="2286000" cy="27432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600200" y="0"/>
            <a:ext cx="7391400" cy="533400"/>
          </a:xfrm>
        </p:spPr>
        <p:txBody>
          <a:bodyPr/>
          <a:lstStyle/>
          <a:p>
            <a:r>
              <a:rPr lang="en-US" altLang="en-US" b="1" dirty="0"/>
              <a:t>        Why are we here?</a:t>
            </a:r>
          </a:p>
        </p:txBody>
      </p:sp>
      <p:sp>
        <p:nvSpPr>
          <p:cNvPr id="3" name="Content Placeholder 2"/>
          <p:cNvSpPr>
            <a:spLocks noGrp="1"/>
          </p:cNvSpPr>
          <p:nvPr>
            <p:ph idx="1"/>
          </p:nvPr>
        </p:nvSpPr>
        <p:spPr>
          <a:xfrm>
            <a:off x="152400" y="685800"/>
            <a:ext cx="8839200" cy="5867400"/>
          </a:xfrm>
        </p:spPr>
        <p:txBody>
          <a:bodyPr/>
          <a:lstStyle/>
          <a:p>
            <a:pPr algn="ctr">
              <a:buNone/>
              <a:defRPr/>
            </a:pPr>
            <a:r>
              <a:rPr lang="en-US" altLang="en-US" b="1" dirty="0">
                <a:solidFill>
                  <a:schemeClr val="accent6">
                    <a:lumMod val="75000"/>
                  </a:schemeClr>
                </a:solidFill>
              </a:rPr>
              <a:t>Where and How do I fit</a:t>
            </a:r>
          </a:p>
          <a:p>
            <a:pPr algn="ctr">
              <a:buNone/>
              <a:defRPr/>
            </a:pPr>
            <a:endParaRPr lang="en-US" dirty="0">
              <a:solidFill>
                <a:schemeClr val="accent6">
                  <a:lumMod val="75000"/>
                </a:schemeClr>
              </a:solidFill>
            </a:endParaRPr>
          </a:p>
          <a:p>
            <a:pPr>
              <a:buFont typeface="Wingdings" panose="05000000000000000000" pitchFamily="2" charset="2"/>
              <a:buChar char="q"/>
              <a:defRPr/>
            </a:pPr>
            <a:r>
              <a:rPr lang="en-US" dirty="0"/>
              <a:t>Where does your station/project fits</a:t>
            </a:r>
          </a:p>
          <a:p>
            <a:pPr>
              <a:spcBef>
                <a:spcPts val="0"/>
              </a:spcBef>
              <a:buNone/>
              <a:defRPr/>
            </a:pPr>
            <a:r>
              <a:rPr lang="en-US" dirty="0"/>
              <a:t>		</a:t>
            </a:r>
            <a:r>
              <a:rPr lang="en-US" sz="1800" b="1" dirty="0"/>
              <a:t>(</a:t>
            </a:r>
            <a:r>
              <a:rPr lang="en-US" sz="1800" b="1" dirty="0" err="1"/>
              <a:t>Ou</a:t>
            </a:r>
            <a:r>
              <a:rPr lang="en-US" sz="1800" b="1" dirty="0"/>
              <a:t> </a:t>
            </a:r>
            <a:r>
              <a:rPr lang="en-US" sz="1800" b="1" dirty="0" err="1"/>
              <a:t>votre</a:t>
            </a:r>
            <a:r>
              <a:rPr lang="en-US" sz="1800" b="1" dirty="0"/>
              <a:t> station/project </a:t>
            </a:r>
            <a:r>
              <a:rPr lang="en-US" sz="1800" b="1" dirty="0" err="1"/>
              <a:t>s’integre</a:t>
            </a:r>
            <a:r>
              <a:rPr lang="en-US" sz="1800" b="1" dirty="0"/>
              <a:t>-t-</a:t>
            </a:r>
            <a:r>
              <a:rPr lang="en-US" sz="1800" b="1" dirty="0" err="1"/>
              <a:t>il</a:t>
            </a:r>
            <a:r>
              <a:rPr lang="en-US" sz="1800" b="1" dirty="0"/>
              <a:t>)</a:t>
            </a:r>
            <a:endParaRPr lang="en-US" b="1" dirty="0"/>
          </a:p>
          <a:p>
            <a:pPr marL="0" indent="0">
              <a:buFont typeface="Arial" charset="0"/>
              <a:buNone/>
              <a:defRPr/>
            </a:pPr>
            <a:endParaRPr lang="en-US" dirty="0"/>
          </a:p>
          <a:p>
            <a:pPr>
              <a:buFont typeface="Wingdings" panose="05000000000000000000" pitchFamily="2" charset="2"/>
              <a:buChar char="q"/>
              <a:defRPr/>
            </a:pPr>
            <a:r>
              <a:rPr lang="en-US" dirty="0"/>
              <a:t>Your unit/project and you</a:t>
            </a:r>
          </a:p>
          <a:p>
            <a:pPr>
              <a:buNone/>
              <a:defRPr/>
            </a:pPr>
            <a:r>
              <a:rPr lang="fr-FR" sz="2400" dirty="0"/>
              <a:t>          (Votre unité / projet et vous)</a:t>
            </a:r>
            <a:endParaRPr lang="en-US" sz="2400" dirty="0"/>
          </a:p>
          <a:p>
            <a:pPr marL="0" indent="0">
              <a:buFont typeface="Arial" charset="0"/>
              <a:buNone/>
              <a:defRPr/>
            </a:pPr>
            <a:endParaRPr lang="en-US" dirty="0"/>
          </a:p>
        </p:txBody>
      </p:sp>
      <p:pic>
        <p:nvPicPr>
          <p:cNvPr id="5" name="rg_hi" descr="http://t3.gstatic.com/images?q=tbn:ANd9GcRy4cuGAlZXVz2SfvLp990ObbfrwiOX6xtlchY-kTYGf2N70nI1">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0" y="4114800"/>
            <a:ext cx="2505635"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600200" y="0"/>
            <a:ext cx="7391400" cy="533400"/>
          </a:xfrm>
        </p:spPr>
        <p:txBody>
          <a:bodyPr/>
          <a:lstStyle/>
          <a:p>
            <a:r>
              <a:rPr lang="en-US" altLang="en-US" b="1" dirty="0"/>
              <a:t>    Why talk about Risk</a:t>
            </a:r>
            <a:endParaRPr lang="en-US" altLang="en-US" dirty="0"/>
          </a:p>
        </p:txBody>
      </p:sp>
      <p:sp>
        <p:nvSpPr>
          <p:cNvPr id="3" name="Content Placeholder 2"/>
          <p:cNvSpPr>
            <a:spLocks noGrp="1"/>
          </p:cNvSpPr>
          <p:nvPr>
            <p:ph idx="1"/>
          </p:nvPr>
        </p:nvSpPr>
        <p:spPr>
          <a:xfrm>
            <a:off x="152400" y="685800"/>
            <a:ext cx="8839200" cy="6019800"/>
          </a:xfrm>
        </p:spPr>
        <p:txBody>
          <a:bodyPr/>
          <a:lstStyle/>
          <a:p>
            <a:pPr marL="117475" lvl="4" indent="0">
              <a:buNone/>
              <a:defRPr/>
            </a:pPr>
            <a:r>
              <a:rPr lang="en-US" b="1" dirty="0">
                <a:solidFill>
                  <a:schemeClr val="accent6">
                    <a:lumMod val="75000"/>
                  </a:schemeClr>
                </a:solidFill>
              </a:rPr>
              <a:t>			</a:t>
            </a:r>
            <a:r>
              <a:rPr lang="en-US" b="1" dirty="0">
                <a:latin typeface="Aharoni" panose="02010803020104030203" pitchFamily="2" charset="-79"/>
                <a:cs typeface="Aharoni" panose="02010803020104030203" pitchFamily="2" charset="-79"/>
              </a:rPr>
              <a:t>Risk defined  (</a:t>
            </a:r>
            <a:r>
              <a:rPr lang="fr-FR" dirty="0"/>
              <a:t>Risque défini</a:t>
            </a:r>
            <a:r>
              <a:rPr lang="en-US" b="1" dirty="0">
                <a:latin typeface="Aharoni" panose="02010803020104030203" pitchFamily="2" charset="-79"/>
                <a:cs typeface="Aharoni" panose="02010803020104030203" pitchFamily="2" charset="-79"/>
              </a:rPr>
              <a:t>)</a:t>
            </a:r>
          </a:p>
          <a:p>
            <a:pPr marL="117475" lvl="4" indent="0">
              <a:buNone/>
              <a:defRPr/>
            </a:pPr>
            <a:r>
              <a:rPr lang="en-US" b="1" dirty="0">
                <a:solidFill>
                  <a:schemeClr val="accent6">
                    <a:lumMod val="75000"/>
                  </a:schemeClr>
                </a:solidFill>
              </a:rPr>
              <a:t>	Events that could affect negatively or positively  the achievement of 	objectives deliveries and performance		    - IITA RMC</a:t>
            </a:r>
          </a:p>
          <a:p>
            <a:pPr marL="117475" lvl="4" indent="0">
              <a:buNone/>
              <a:defRPr/>
            </a:pPr>
            <a:r>
              <a:rPr lang="fr-FR" sz="1600" dirty="0"/>
              <a:t>	(Événements susceptibles d'avoir une incidence négative ou positive sur l'atteinte des</a:t>
            </a:r>
          </a:p>
          <a:p>
            <a:pPr marL="117475" lvl="4" indent="0">
              <a:buNone/>
              <a:defRPr/>
            </a:pPr>
            <a:r>
              <a:rPr lang="fr-FR" sz="1600" dirty="0"/>
              <a:t>	 objectifs et des performances) </a:t>
            </a:r>
            <a:r>
              <a:rPr lang="en-US" sz="900" b="1" dirty="0">
                <a:solidFill>
                  <a:schemeClr val="accent6">
                    <a:lumMod val="75000"/>
                  </a:schemeClr>
                </a:solidFill>
              </a:rPr>
              <a:t>	</a:t>
            </a:r>
          </a:p>
          <a:p>
            <a:pPr marL="117475" lvl="4" indent="0">
              <a:buNone/>
              <a:defRPr/>
            </a:pPr>
            <a:r>
              <a:rPr lang="en-US" sz="900" b="1" dirty="0">
                <a:solidFill>
                  <a:schemeClr val="accent6">
                    <a:lumMod val="75000"/>
                  </a:schemeClr>
                </a:solidFill>
              </a:rPr>
              <a:t>        	</a:t>
            </a:r>
            <a:r>
              <a:rPr lang="en-US" b="1" dirty="0">
                <a:solidFill>
                  <a:schemeClr val="accent6">
                    <a:lumMod val="75000"/>
                  </a:schemeClr>
                </a:solidFill>
              </a:rPr>
              <a:t>The Effect of uncertainty on objectives </a:t>
            </a:r>
          </a:p>
          <a:p>
            <a:pPr marL="681038" lvl="4" indent="0">
              <a:spcBef>
                <a:spcPts val="0"/>
              </a:spcBef>
              <a:buFont typeface="Arial" charset="0"/>
              <a:buNone/>
              <a:defRPr/>
            </a:pPr>
            <a:r>
              <a:rPr lang="en-US" b="1" dirty="0">
                <a:solidFill>
                  <a:schemeClr val="accent6">
                    <a:lumMod val="75000"/>
                  </a:schemeClr>
                </a:solidFill>
              </a:rPr>
              <a:t>	(positive, negative, deviation from the expected)   - ISO 31000                                                                               </a:t>
            </a:r>
            <a:r>
              <a:rPr lang="en-US" sz="900" b="1" dirty="0">
                <a:solidFill>
                  <a:schemeClr val="accent6">
                    <a:lumMod val="75000"/>
                  </a:schemeClr>
                </a:solidFill>
              </a:rPr>
              <a:t>	</a:t>
            </a:r>
          </a:p>
          <a:p>
            <a:pPr marL="681038" lvl="4" indent="0">
              <a:buFont typeface="Arial" charset="0"/>
              <a:buNone/>
              <a:defRPr/>
            </a:pPr>
            <a:r>
              <a:rPr lang="en-US" b="1" dirty="0">
                <a:solidFill>
                  <a:schemeClr val="accent6">
                    <a:lumMod val="75000"/>
                  </a:schemeClr>
                </a:solidFill>
              </a:rPr>
              <a:t>	The possibility that an event will occur and adversely affect the 		 achievement of objectives			 - COSO ERM</a:t>
            </a:r>
          </a:p>
          <a:p>
            <a:pPr marL="681038" lvl="4" indent="0">
              <a:buFont typeface="Arial" charset="0"/>
              <a:buNone/>
              <a:defRPr/>
            </a:pPr>
            <a:r>
              <a:rPr lang="en-US" b="1" dirty="0">
                <a:solidFill>
                  <a:schemeClr val="accent6">
                    <a:lumMod val="75000"/>
                  </a:schemeClr>
                </a:solidFill>
              </a:rPr>
              <a:t>	The combination of the probability of an event and its consequences</a:t>
            </a:r>
          </a:p>
          <a:p>
            <a:pPr marL="681038" lvl="4" indent="0">
              <a:spcBef>
                <a:spcPts val="0"/>
              </a:spcBef>
              <a:buFont typeface="Arial" charset="0"/>
              <a:buNone/>
              <a:defRPr/>
            </a:pPr>
            <a:r>
              <a:rPr lang="en-US" b="1" dirty="0">
                <a:solidFill>
                  <a:schemeClr val="accent6">
                    <a:lumMod val="75000"/>
                  </a:schemeClr>
                </a:solidFill>
              </a:rPr>
              <a:t>					- IRM</a:t>
            </a:r>
          </a:p>
          <a:p>
            <a:pPr marL="681038" lvl="4" indent="0">
              <a:spcBef>
                <a:spcPts val="0"/>
              </a:spcBef>
              <a:buFont typeface="Arial" charset="0"/>
              <a:buNone/>
              <a:defRPr/>
            </a:pPr>
            <a:r>
              <a:rPr lang="en-US" sz="1600" b="1" dirty="0">
                <a:solidFill>
                  <a:schemeClr val="accent6">
                    <a:lumMod val="75000"/>
                  </a:schemeClr>
                </a:solidFill>
              </a:rPr>
              <a:t>Take Away</a:t>
            </a:r>
          </a:p>
          <a:p>
            <a:pPr marL="909638" lvl="4">
              <a:defRPr/>
            </a:pPr>
            <a:r>
              <a:rPr lang="en-US" sz="1600" b="1" dirty="0">
                <a:solidFill>
                  <a:schemeClr val="accent6">
                    <a:lumMod val="75000"/>
                  </a:schemeClr>
                </a:solidFill>
              </a:rPr>
              <a:t>Know your objectives </a:t>
            </a:r>
          </a:p>
          <a:p>
            <a:pPr marL="909638" lvl="4">
              <a:defRPr/>
            </a:pPr>
            <a:r>
              <a:rPr lang="en-US" sz="1600" b="1" dirty="0">
                <a:solidFill>
                  <a:schemeClr val="accent6">
                    <a:lumMod val="75000"/>
                  </a:schemeClr>
                </a:solidFill>
              </a:rPr>
              <a:t>Know what you have to do to attain the objectives</a:t>
            </a:r>
          </a:p>
          <a:p>
            <a:pPr marL="909638" lvl="4">
              <a:defRPr/>
            </a:pPr>
            <a:r>
              <a:rPr lang="en-US" sz="1600" b="1" dirty="0">
                <a:solidFill>
                  <a:schemeClr val="accent6">
                    <a:lumMod val="75000"/>
                  </a:schemeClr>
                </a:solidFill>
              </a:rPr>
              <a:t>Think of what :</a:t>
            </a:r>
          </a:p>
          <a:p>
            <a:pPr marL="681038" lvl="4" indent="0">
              <a:buFont typeface="Arial" charset="0"/>
              <a:buNone/>
              <a:defRPr/>
            </a:pPr>
            <a:r>
              <a:rPr lang="en-US" sz="1600" b="1" dirty="0">
                <a:solidFill>
                  <a:schemeClr val="accent6">
                    <a:lumMod val="75000"/>
                  </a:schemeClr>
                </a:solidFill>
              </a:rPr>
              <a:t>      - could affect what you have to do</a:t>
            </a:r>
          </a:p>
          <a:p>
            <a:pPr marL="681038" lvl="4" indent="0">
              <a:buFont typeface="Arial" charset="0"/>
              <a:buNone/>
              <a:defRPr/>
            </a:pPr>
            <a:r>
              <a:rPr lang="en-US" sz="1600" b="1" dirty="0">
                <a:solidFill>
                  <a:schemeClr val="accent6">
                    <a:lumMod val="75000"/>
                  </a:schemeClr>
                </a:solidFill>
              </a:rPr>
              <a:t>      - what can be better done</a:t>
            </a:r>
          </a:p>
          <a:p>
            <a:pPr marL="681038" lvl="4" indent="0">
              <a:buFont typeface="Arial" charset="0"/>
              <a:buNone/>
              <a:defRPr/>
            </a:pPr>
            <a:r>
              <a:rPr lang="en-US" sz="1600" b="1" dirty="0">
                <a:solidFill>
                  <a:schemeClr val="accent6">
                    <a:lumMod val="75000"/>
                  </a:schemeClr>
                </a:solidFill>
              </a:rPr>
              <a:t>      -  What could go wrong</a:t>
            </a:r>
          </a:p>
          <a:p>
            <a:pPr marL="0" indent="0">
              <a:buFont typeface="Arial" charset="0"/>
              <a:buNone/>
              <a:defRPr/>
            </a:pPr>
            <a:endParaRPr lang="en-US" dirty="0"/>
          </a:p>
        </p:txBody>
      </p:sp>
      <p:pic>
        <p:nvPicPr>
          <p:cNvPr id="19460" name="Picture 7" descr="Image result for risk management images funny">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4308367"/>
            <a:ext cx="2209800" cy="2387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hevron 4"/>
          <p:cNvSpPr/>
          <p:nvPr/>
        </p:nvSpPr>
        <p:spPr>
          <a:xfrm>
            <a:off x="430212" y="1219200"/>
            <a:ext cx="352425" cy="228600"/>
          </a:xfrm>
          <a:prstGeom prst="chevron">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6" name="Chevron 5"/>
          <p:cNvSpPr/>
          <p:nvPr/>
        </p:nvSpPr>
        <p:spPr>
          <a:xfrm>
            <a:off x="381000" y="2362200"/>
            <a:ext cx="352425" cy="228600"/>
          </a:xfrm>
          <a:prstGeom prst="chevron">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7" name="Chevron 6"/>
          <p:cNvSpPr/>
          <p:nvPr/>
        </p:nvSpPr>
        <p:spPr>
          <a:xfrm>
            <a:off x="457200" y="3886200"/>
            <a:ext cx="352425" cy="228600"/>
          </a:xfrm>
          <a:prstGeom prst="chevron">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8" name="Chevron 7"/>
          <p:cNvSpPr/>
          <p:nvPr/>
        </p:nvSpPr>
        <p:spPr>
          <a:xfrm>
            <a:off x="430213" y="3276600"/>
            <a:ext cx="352425" cy="228600"/>
          </a:xfrm>
          <a:prstGeom prst="chevron">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600200" y="0"/>
            <a:ext cx="7391400" cy="533400"/>
          </a:xfrm>
        </p:spPr>
        <p:txBody>
          <a:bodyPr/>
          <a:lstStyle/>
          <a:p>
            <a:pPr>
              <a:spcBef>
                <a:spcPts val="600"/>
              </a:spcBef>
            </a:pPr>
            <a:r>
              <a:rPr lang="en-US" altLang="en-US" b="1"/>
              <a:t>    Why talk about Risk</a:t>
            </a:r>
          </a:p>
        </p:txBody>
      </p:sp>
      <p:sp>
        <p:nvSpPr>
          <p:cNvPr id="3" name="Content Placeholder 2"/>
          <p:cNvSpPr>
            <a:spLocks noGrp="1"/>
          </p:cNvSpPr>
          <p:nvPr>
            <p:ph idx="1"/>
          </p:nvPr>
        </p:nvSpPr>
        <p:spPr>
          <a:xfrm>
            <a:off x="152400" y="685800"/>
            <a:ext cx="8839200" cy="5867400"/>
          </a:xfrm>
        </p:spPr>
        <p:txBody>
          <a:bodyPr/>
          <a:lstStyle/>
          <a:p>
            <a:pPr marL="285750" lvl="1">
              <a:buFont typeface="Wingdings" panose="05000000000000000000" pitchFamily="2" charset="2"/>
              <a:buChar char="Ø"/>
              <a:defRPr/>
            </a:pPr>
            <a:r>
              <a:rPr lang="en-US" sz="2400" b="1" dirty="0">
                <a:solidFill>
                  <a:schemeClr val="accent6">
                    <a:lumMod val="75000"/>
                  </a:schemeClr>
                </a:solidFill>
              </a:rPr>
              <a:t>Our interconnected world means increased  (</a:t>
            </a:r>
            <a:r>
              <a:rPr lang="fr-FR" sz="2000" dirty="0"/>
              <a:t>Monde interconnecté)</a:t>
            </a:r>
            <a:endParaRPr lang="en-US" sz="2000" b="1" dirty="0">
              <a:solidFill>
                <a:schemeClr val="accent6">
                  <a:lumMod val="75000"/>
                </a:schemeClr>
              </a:solidFill>
            </a:endParaRPr>
          </a:p>
          <a:p>
            <a:pPr marL="285750" lvl="1">
              <a:buFont typeface="Arial" charset="0"/>
              <a:buNone/>
              <a:defRPr/>
            </a:pPr>
            <a:endParaRPr lang="en-US" sz="1400" dirty="0"/>
          </a:p>
          <a:p>
            <a:pPr marL="685800" lvl="2">
              <a:buFont typeface="Wingdings" panose="05000000000000000000" pitchFamily="2" charset="2"/>
              <a:buChar char="Ø"/>
              <a:defRPr/>
            </a:pPr>
            <a:r>
              <a:rPr lang="en-US" b="1" dirty="0">
                <a:solidFill>
                  <a:srgbClr val="0070C0"/>
                </a:solidFill>
              </a:rPr>
              <a:t>Complexity</a:t>
            </a:r>
            <a:r>
              <a:rPr lang="en-US" dirty="0">
                <a:solidFill>
                  <a:srgbClr val="0070C0"/>
                </a:solidFill>
              </a:rPr>
              <a:t> </a:t>
            </a:r>
            <a:r>
              <a:rPr lang="en-US" dirty="0"/>
              <a:t>	- many interconnected events (</a:t>
            </a:r>
            <a:r>
              <a:rPr lang="fr-FR" dirty="0"/>
              <a:t>complexité)</a:t>
            </a:r>
            <a:endParaRPr lang="en-US" dirty="0"/>
          </a:p>
          <a:p>
            <a:pPr marL="685800" lvl="2">
              <a:buFont typeface="Wingdings" panose="05000000000000000000" pitchFamily="2" charset="2"/>
              <a:buChar char="Ø"/>
              <a:defRPr/>
            </a:pPr>
            <a:endParaRPr lang="en-US" dirty="0"/>
          </a:p>
          <a:p>
            <a:pPr marL="1600200" lvl="4">
              <a:buFont typeface="Wingdings" panose="05000000000000000000" pitchFamily="2" charset="2"/>
              <a:buChar char="Ø"/>
              <a:defRPr/>
            </a:pPr>
            <a:r>
              <a:rPr lang="en-US" sz="2400" dirty="0"/>
              <a:t>                </a:t>
            </a:r>
            <a:r>
              <a:rPr lang="en-US" sz="2400" b="1" dirty="0">
                <a:solidFill>
                  <a:srgbClr val="FF0000"/>
                </a:solidFill>
              </a:rPr>
              <a:t>Volatility</a:t>
            </a:r>
            <a:r>
              <a:rPr lang="en-US" sz="2400" dirty="0"/>
              <a:t> - unexpected, </a:t>
            </a:r>
          </a:p>
          <a:p>
            <a:pPr marL="1600200" lvl="4">
              <a:spcBef>
                <a:spcPts val="0"/>
              </a:spcBef>
              <a:buFont typeface="Arial" charset="0"/>
              <a:buNone/>
              <a:defRPr/>
            </a:pPr>
            <a:r>
              <a:rPr lang="en-US" sz="2400" dirty="0"/>
              <a:t>				unstable</a:t>
            </a:r>
          </a:p>
          <a:p>
            <a:pPr marL="1600200" lvl="4">
              <a:spcBef>
                <a:spcPts val="0"/>
              </a:spcBef>
              <a:buNone/>
              <a:defRPr/>
            </a:pPr>
            <a:r>
              <a:rPr lang="en-US" sz="2400" dirty="0"/>
              <a:t>                                (</a:t>
            </a:r>
            <a:r>
              <a:rPr lang="fr-FR" sz="2400" dirty="0"/>
              <a:t>volatilité)</a:t>
            </a:r>
            <a:endParaRPr lang="en-US" sz="1800" dirty="0"/>
          </a:p>
          <a:p>
            <a:pPr marL="1600200" lvl="4">
              <a:spcBef>
                <a:spcPts val="0"/>
              </a:spcBef>
              <a:buFont typeface="Arial" charset="0"/>
              <a:buNone/>
              <a:defRPr/>
            </a:pPr>
            <a:endParaRPr lang="en-US" sz="1800" dirty="0"/>
          </a:p>
          <a:p>
            <a:pPr marL="685800" lvl="2">
              <a:buFont typeface="Wingdings" panose="05000000000000000000" pitchFamily="2" charset="2"/>
              <a:buChar char="Ø"/>
              <a:defRPr/>
            </a:pPr>
            <a:r>
              <a:rPr lang="en-US" b="1" dirty="0">
                <a:solidFill>
                  <a:schemeClr val="accent3">
                    <a:lumMod val="75000"/>
                  </a:schemeClr>
                </a:solidFill>
              </a:rPr>
              <a:t>Uncertainty</a:t>
            </a:r>
            <a:r>
              <a:rPr lang="en-US" dirty="0"/>
              <a:t>	- unknown cause and effect (</a:t>
            </a:r>
            <a:r>
              <a:rPr lang="fr-FR" dirty="0"/>
              <a:t>incertitude)</a:t>
            </a:r>
            <a:endParaRPr lang="en-US" dirty="0"/>
          </a:p>
          <a:p>
            <a:pPr marL="685800" lvl="2">
              <a:buFont typeface="Wingdings" panose="05000000000000000000" pitchFamily="2" charset="2"/>
              <a:buChar char="Ø"/>
              <a:defRPr/>
            </a:pPr>
            <a:endParaRPr lang="en-US" dirty="0"/>
          </a:p>
          <a:p>
            <a:pPr marL="685800" lvl="2">
              <a:buFont typeface="Arial" charset="0"/>
              <a:buNone/>
              <a:defRPr/>
            </a:pPr>
            <a:endParaRPr lang="en-US" dirty="0"/>
          </a:p>
          <a:p>
            <a:pPr marL="685800" lvl="2">
              <a:buFont typeface="Arial" charset="0"/>
              <a:buNone/>
              <a:defRPr/>
            </a:pPr>
            <a:endParaRPr lang="en-US" dirty="0"/>
          </a:p>
          <a:p>
            <a:pPr marL="685800" lvl="2">
              <a:buFont typeface="Arial" charset="0"/>
              <a:buNone/>
              <a:defRPr/>
            </a:pPr>
            <a:endParaRPr lang="en-US" dirty="0"/>
          </a:p>
          <a:p>
            <a:pPr lvl="1">
              <a:buFont typeface="Wingdings" panose="05000000000000000000" pitchFamily="2" charset="2"/>
              <a:buChar char="Ø"/>
              <a:defRPr/>
            </a:pPr>
            <a:r>
              <a:rPr lang="en-US" sz="2400" b="1" dirty="0">
                <a:solidFill>
                  <a:schemeClr val="accent4">
                    <a:lumMod val="60000"/>
                    <a:lumOff val="40000"/>
                  </a:schemeClr>
                </a:solidFill>
              </a:rPr>
              <a:t>Ambiguity</a:t>
            </a:r>
            <a:r>
              <a:rPr lang="en-US" sz="2400" dirty="0"/>
              <a:t>	- unclear causal relationships (</a:t>
            </a:r>
            <a:r>
              <a:rPr lang="fr-FR" sz="2400" dirty="0"/>
              <a:t>ambiguïté)</a:t>
            </a:r>
            <a:endParaRPr lang="en-US" sz="2400" dirty="0"/>
          </a:p>
          <a:p>
            <a:pPr marL="457200" lvl="1" indent="0">
              <a:buFont typeface="Arial" charset="0"/>
              <a:buNone/>
              <a:defRPr/>
            </a:pPr>
            <a:endParaRPr lang="en-US" sz="2400" dirty="0"/>
          </a:p>
        </p:txBody>
      </p:sp>
      <p:pic>
        <p:nvPicPr>
          <p:cNvPr id="21508" name="Picture 3" descr="Image result for ambiguous">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0400" y="4648200"/>
            <a:ext cx="1600200" cy="138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4" descr="Image result for complexity">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 y="2057400"/>
            <a:ext cx="2324100" cy="164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6" descr="Image result for uncertainty">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14600" y="4191000"/>
            <a:ext cx="2565400" cy="147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7" descr="Image result for volatility">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096000" y="1981200"/>
            <a:ext cx="2617788"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2800" b="1"/>
              <a:t>		{</a:t>
            </a:r>
            <a:r>
              <a:rPr lang="fr-FR" sz="2800" dirty="0"/>
              <a:t>Pourquoi parler de risque)</a:t>
            </a:r>
            <a:endParaRPr lang="en-US" sz="2800" b="1" dirty="0"/>
          </a:p>
          <a:p>
            <a:pPr>
              <a:buFont typeface="Wingdings" pitchFamily="2" charset="2"/>
              <a:buChar char="§"/>
            </a:pPr>
            <a:r>
              <a:rPr lang="en-US" sz="2800" dirty="0"/>
              <a:t>We cannot fully deliver on our objectives without inevitable and unpleasant risks/surprises. </a:t>
            </a:r>
          </a:p>
          <a:p>
            <a:pPr>
              <a:buFont typeface="Wingdings" pitchFamily="2" charset="2"/>
              <a:buChar char="§"/>
            </a:pPr>
            <a:r>
              <a:rPr lang="en-US" sz="2800" dirty="0"/>
              <a:t>Our response will determine whether IITA succeeds or fails. </a:t>
            </a:r>
          </a:p>
          <a:p>
            <a:pPr>
              <a:buFont typeface="Wingdings" pitchFamily="2" charset="2"/>
              <a:buChar char="§"/>
            </a:pPr>
            <a:r>
              <a:rPr lang="en-US" sz="2800" dirty="0"/>
              <a:t>We need to identify, monitor, manage, and plan for risks to improve governance. </a:t>
            </a:r>
          </a:p>
          <a:p>
            <a:pPr>
              <a:buFont typeface="Wingdings" pitchFamily="2" charset="2"/>
              <a:buChar char="§"/>
            </a:pPr>
            <a:r>
              <a:rPr lang="en-US" sz="2800" dirty="0"/>
              <a:t>We need to sensitize stakeholders on the potential risks. </a:t>
            </a:r>
          </a:p>
          <a:p>
            <a:pPr>
              <a:buFont typeface="Wingdings" pitchFamily="2" charset="2"/>
              <a:buChar char="§"/>
            </a:pPr>
            <a:r>
              <a:rPr lang="en-US" sz="2800" dirty="0"/>
              <a:t>Regular communication among stakeholders is needed.</a:t>
            </a:r>
          </a:p>
          <a:p>
            <a:pPr>
              <a:buNone/>
            </a:pPr>
            <a:endParaRPr lang="en-US" dirty="0"/>
          </a:p>
        </p:txBody>
      </p:sp>
      <p:sp>
        <p:nvSpPr>
          <p:cNvPr id="4" name="Rectangle 3"/>
          <p:cNvSpPr/>
          <p:nvPr/>
        </p:nvSpPr>
        <p:spPr>
          <a:xfrm>
            <a:off x="1524000" y="0"/>
            <a:ext cx="7391400" cy="584775"/>
          </a:xfrm>
          <a:prstGeom prst="rect">
            <a:avLst/>
          </a:prstGeom>
        </p:spPr>
        <p:txBody>
          <a:bodyPr wrap="square">
            <a:spAutoFit/>
          </a:bodyPr>
          <a:lstStyle/>
          <a:p>
            <a:r>
              <a:rPr lang="en-US" altLang="en-US" sz="3200" b="1" dirty="0"/>
              <a:t>Why talk about Risk ?</a:t>
            </a:r>
            <a:endParaRPr lang="en-US"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600200" y="0"/>
            <a:ext cx="7391400" cy="533400"/>
          </a:xfrm>
        </p:spPr>
        <p:txBody>
          <a:bodyPr/>
          <a:lstStyle/>
          <a:p>
            <a:r>
              <a:rPr lang="en-US" altLang="en-US" b="1" dirty="0"/>
              <a:t>       Why talk about Risk</a:t>
            </a:r>
            <a:endParaRPr lang="en-US" altLang="en-US" dirty="0"/>
          </a:p>
        </p:txBody>
      </p:sp>
      <p:sp>
        <p:nvSpPr>
          <p:cNvPr id="3" name="Content Placeholder 2"/>
          <p:cNvSpPr>
            <a:spLocks noGrp="1"/>
          </p:cNvSpPr>
          <p:nvPr>
            <p:ph idx="1"/>
          </p:nvPr>
        </p:nvSpPr>
        <p:spPr>
          <a:xfrm>
            <a:off x="152400" y="685800"/>
            <a:ext cx="8839200" cy="5867400"/>
          </a:xfrm>
        </p:spPr>
        <p:txBody>
          <a:bodyPr/>
          <a:lstStyle/>
          <a:p>
            <a:pPr>
              <a:buFont typeface="Wingdings" panose="05000000000000000000" pitchFamily="2" charset="2"/>
              <a:buChar char="Ø"/>
              <a:defRPr/>
            </a:pPr>
            <a:r>
              <a:rPr lang="en-US" sz="2400" dirty="0"/>
              <a:t>Donor Requirement, </a:t>
            </a:r>
          </a:p>
          <a:p>
            <a:pPr>
              <a:buFont typeface="Wingdings" panose="05000000000000000000" pitchFamily="2" charset="2"/>
              <a:buChar char="Ø"/>
              <a:defRPr/>
            </a:pPr>
            <a:r>
              <a:rPr lang="en-US" sz="2400" dirty="0"/>
              <a:t>Avoid Undesirable Outcome, </a:t>
            </a:r>
          </a:p>
          <a:p>
            <a:pPr>
              <a:buFont typeface="Wingdings" panose="05000000000000000000" pitchFamily="2" charset="2"/>
              <a:buChar char="Ø"/>
              <a:defRPr/>
            </a:pPr>
            <a:r>
              <a:rPr lang="en-US" sz="2400" dirty="0"/>
              <a:t>Enable Desirable Outcome</a:t>
            </a:r>
          </a:p>
          <a:p>
            <a:pPr>
              <a:buFont typeface="Wingdings" panose="05000000000000000000" pitchFamily="2" charset="2"/>
              <a:buChar char="Ø"/>
              <a:defRPr/>
            </a:pPr>
            <a:r>
              <a:rPr lang="en-US" sz="2400" dirty="0"/>
              <a:t>Research Findings</a:t>
            </a:r>
          </a:p>
          <a:p>
            <a:pPr lvl="1">
              <a:buFont typeface="Wingdings" panose="05000000000000000000" pitchFamily="2" charset="2"/>
              <a:buChar char="Ø"/>
              <a:defRPr/>
            </a:pPr>
            <a:r>
              <a:rPr lang="en-US" sz="2400" dirty="0"/>
              <a:t>50% of companies fail to deliver on their brand promises</a:t>
            </a:r>
          </a:p>
          <a:p>
            <a:pPr lvl="1">
              <a:buFont typeface="Wingdings" panose="05000000000000000000" pitchFamily="2" charset="2"/>
              <a:buChar char="Ø"/>
              <a:defRPr/>
            </a:pPr>
            <a:r>
              <a:rPr lang="en-US" sz="2400" dirty="0"/>
              <a:t>80% of projects fail to deliver on all their objectives</a:t>
            </a:r>
          </a:p>
          <a:p>
            <a:pPr lvl="1">
              <a:buFont typeface="Wingdings" panose="05000000000000000000" pitchFamily="2" charset="2"/>
              <a:buChar char="Ø"/>
              <a:defRPr/>
            </a:pPr>
            <a:r>
              <a:rPr lang="en-US" sz="2400" dirty="0"/>
              <a:t>12% of all project spend is wasted</a:t>
            </a:r>
          </a:p>
          <a:p>
            <a:pPr marL="0" indent="0">
              <a:buFont typeface="Arial" charset="0"/>
              <a:buNone/>
              <a:defRPr/>
            </a:pPr>
            <a:r>
              <a:rPr lang="en-US" sz="900" dirty="0"/>
              <a:t> </a:t>
            </a:r>
          </a:p>
        </p:txBody>
      </p:sp>
      <p:pic>
        <p:nvPicPr>
          <p:cNvPr id="22532" name="Picture 3" descr="Image result for donor">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0" y="1560555"/>
            <a:ext cx="2328863" cy="102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7" descr="Image result for damaged farm">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10200" y="4114800"/>
            <a:ext cx="3019425"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Image result for project success">
            <a:hlinkClick r:id="rId6"/>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3400" y="4114800"/>
            <a:ext cx="2181860" cy="1962785"/>
          </a:xfrm>
          <a:prstGeom prst="rect">
            <a:avLst/>
          </a:prstGeom>
          <a:noFill/>
          <a:ln>
            <a:noFill/>
          </a:ln>
        </p:spPr>
      </p:pic>
      <p:pic>
        <p:nvPicPr>
          <p:cNvPr id="10" name="Picture 9" descr="Image result for project success">
            <a:hlinkClick r:id="rId8"/>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43600" y="571586"/>
            <a:ext cx="3177540" cy="1977939"/>
          </a:xfrm>
          <a:prstGeom prst="rect">
            <a:avLst/>
          </a:prstGeom>
          <a:noFill/>
          <a:ln>
            <a:noFill/>
          </a:ln>
        </p:spPr>
      </p:pic>
      <p:pic>
        <p:nvPicPr>
          <p:cNvPr id="8" name="Picture 7" descr="http://ts4.mm.bing.net/th?id=I4648005712609871&amp;pid=1.1">
            <a:hlinkClick r:id="rId10"/>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971800" y="3870625"/>
            <a:ext cx="2249415" cy="249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2418</TotalTime>
  <Words>2050</Words>
  <Application>Microsoft Office PowerPoint</Application>
  <PresentationFormat>On-screen Show (4:3)</PresentationFormat>
  <Paragraphs>441</Paragraphs>
  <Slides>24</Slides>
  <Notes>3</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24</vt:i4>
      </vt:variant>
    </vt:vector>
  </HeadingPairs>
  <TitlesOfParts>
    <vt:vector size="36" baseType="lpstr">
      <vt:lpstr>Aharoni</vt:lpstr>
      <vt:lpstr>Arial</vt:lpstr>
      <vt:lpstr>Calibri</vt:lpstr>
      <vt:lpstr>Cambria</vt:lpstr>
      <vt:lpstr>Lucida Sans</vt:lpstr>
      <vt:lpstr>Myriad Headline</vt:lpstr>
      <vt:lpstr>Palatino Linotype</vt:lpstr>
      <vt:lpstr>Times New Roman</vt:lpstr>
      <vt:lpstr>Wingdings</vt:lpstr>
      <vt:lpstr>Office Theme</vt:lpstr>
      <vt:lpstr>Document</vt:lpstr>
      <vt:lpstr>Worksheet</vt:lpstr>
      <vt:lpstr>Fundamentals in Risk Management (Fondamentaux dans la gestion des risques )</vt:lpstr>
      <vt:lpstr>           CONTENTS</vt:lpstr>
      <vt:lpstr> </vt:lpstr>
      <vt:lpstr>       Why are we here?</vt:lpstr>
      <vt:lpstr>        Why are we here?</vt:lpstr>
      <vt:lpstr>    Why talk about Risk</vt:lpstr>
      <vt:lpstr>    Why talk about Risk</vt:lpstr>
      <vt:lpstr>PowerPoint Presentation</vt:lpstr>
      <vt:lpstr>       Why talk about Risk</vt:lpstr>
      <vt:lpstr>     Why Talk About Risk</vt:lpstr>
      <vt:lpstr>    Risk Management  (gestion des risques)</vt:lpstr>
      <vt:lpstr> Risk Management  (Pourquoi gérer les risques)</vt:lpstr>
      <vt:lpstr>The Risk Management Process</vt:lpstr>
      <vt:lpstr>Risk Management Process</vt:lpstr>
      <vt:lpstr> Risk Context</vt:lpstr>
      <vt:lpstr>        Identifying Risk (Identification des risques)</vt:lpstr>
      <vt:lpstr>Identifying Risk</vt:lpstr>
      <vt:lpstr> Analyzing Risk   (Analyse de risque) </vt:lpstr>
      <vt:lpstr>Risk Evaluation  (évaluation du risque)</vt:lpstr>
      <vt:lpstr>IITA Risk Assessment Template</vt:lpstr>
      <vt:lpstr> IITA Risk Register</vt:lpstr>
      <vt:lpstr>    IITA GLOBAL RISK </vt:lpstr>
      <vt:lpstr> </vt:lpstr>
      <vt:lpstr> </vt:lpstr>
    </vt:vector>
  </TitlesOfParts>
  <Company>IITA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ajuba</dc:creator>
  <cp:lastModifiedBy>Rasheed</cp:lastModifiedBy>
  <cp:revision>163</cp:revision>
  <dcterms:created xsi:type="dcterms:W3CDTF">2016-09-15T17:20:52Z</dcterms:created>
  <dcterms:modified xsi:type="dcterms:W3CDTF">2021-03-26T07:27:47Z</dcterms:modified>
</cp:coreProperties>
</file>